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6" r:id="rId2"/>
    <p:sldId id="267" r:id="rId3"/>
    <p:sldId id="268" r:id="rId4"/>
    <p:sldId id="269" r:id="rId5"/>
    <p:sldId id="264" r:id="rId6"/>
    <p:sldId id="263" r:id="rId7"/>
    <p:sldId id="265" r:id="rId8"/>
    <p:sldId id="270" r:id="rId9"/>
    <p:sldId id="271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8D71"/>
    <a:srgbClr val="FFFF66"/>
    <a:srgbClr val="FF9999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122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0F441-3023-4E1F-9C03-0BD91D560F6E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C6B7-0205-4243-979F-232FF25D3A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0F441-3023-4E1F-9C03-0BD91D560F6E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C6B7-0205-4243-979F-232FF25D3A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0F441-3023-4E1F-9C03-0BD91D560F6E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C6B7-0205-4243-979F-232FF25D3A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0F441-3023-4E1F-9C03-0BD91D560F6E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C6B7-0205-4243-979F-232FF25D3A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0F441-3023-4E1F-9C03-0BD91D560F6E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C6B7-0205-4243-979F-232FF25D3A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0F441-3023-4E1F-9C03-0BD91D560F6E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C6B7-0205-4243-979F-232FF25D3A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0F441-3023-4E1F-9C03-0BD91D560F6E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C6B7-0205-4243-979F-232FF25D3A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0F441-3023-4E1F-9C03-0BD91D560F6E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C6B7-0205-4243-979F-232FF25D3A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0F441-3023-4E1F-9C03-0BD91D560F6E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C6B7-0205-4243-979F-232FF25D3A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0F441-3023-4E1F-9C03-0BD91D560F6E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FC6B7-0205-4243-979F-232FF25D3A1C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0F441-3023-4E1F-9C03-0BD91D560F6E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35FC6B7-0205-4243-979F-232FF25D3A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35FC6B7-0205-4243-979F-232FF25D3A1C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4B0F441-3023-4E1F-9C03-0BD91D560F6E}" type="datetimeFigureOut">
              <a:rPr lang="en-GB" smtClean="0"/>
              <a:t>06/02/2015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DHP-cover-slid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647700" y="4581525"/>
            <a:ext cx="7543800" cy="1752600"/>
          </a:xfrm>
        </p:spPr>
        <p:txBody>
          <a:bodyPr/>
          <a:lstStyle/>
          <a:p>
            <a:pPr algn="ctr" eaLnBrk="1" hangingPunct="1"/>
            <a:r>
              <a:rPr lang="en-US" altLang="en-US" sz="2400" dirty="0" smtClean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Dr Keith Meadows, DHP Research &amp; Consultancy Ltd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2974975"/>
            <a:ext cx="7315200" cy="12192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n-US" sz="4400" b="1" dirty="0">
                <a:gradFill flip="none" rotWithShape="1">
                  <a:gsLst>
                    <a:gs pos="0">
                      <a:srgbClr val="737056"/>
                    </a:gs>
                    <a:gs pos="100000">
                      <a:srgbClr val="EADD84"/>
                    </a:gs>
                  </a:gsLst>
                  <a:lin ang="16200000" scaled="0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rebuchet MS"/>
              </a:rPr>
              <a:t>D</a:t>
            </a:r>
            <a:r>
              <a:rPr lang="en-US" sz="4400" b="1" dirty="0" smtClean="0">
                <a:gradFill flip="none" rotWithShape="1">
                  <a:gsLst>
                    <a:gs pos="0">
                      <a:srgbClr val="737056"/>
                    </a:gs>
                    <a:gs pos="100000">
                      <a:srgbClr val="EADD84"/>
                    </a:gs>
                  </a:gsLst>
                  <a:lin ang="16200000" scaled="0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rebuchet MS"/>
              </a:rPr>
              <a:t>evelopment of the Nutrition and Dietetic Patient Outcome Questionnaire (NDPOQ-A and NDPOQ-P)</a:t>
            </a:r>
            <a:endParaRPr lang="en-GB" sz="4400" b="1" dirty="0">
              <a:solidFill>
                <a:schemeClr val="bg2">
                  <a:lumMod val="50000"/>
                </a:schemeClr>
              </a:solidFill>
              <a:effectLst>
                <a:outerShdw blurRad="25400" dist="25400" algn="tl" rotWithShape="0">
                  <a:srgbClr val="000000">
                    <a:alpha val="23000"/>
                  </a:srgbClr>
                </a:outerShdw>
              </a:effectLst>
              <a:latin typeface="+mj-lt"/>
              <a:ea typeface="+mj-ea"/>
              <a:cs typeface="Trebuchet MS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400" b="1" dirty="0" smtClean="0">
                <a:gradFill flip="none" rotWithShape="1">
                  <a:gsLst>
                    <a:gs pos="0">
                      <a:srgbClr val="737056"/>
                    </a:gs>
                    <a:gs pos="100000">
                      <a:srgbClr val="EADD84"/>
                    </a:gs>
                  </a:gsLst>
                  <a:lin ang="16200000" scaled="0"/>
                  <a:tileRect/>
                </a:gradFill>
                <a:effectLst>
                  <a:outerShdw blurRad="25400" dist="25400" algn="tl" rotWithShape="0">
                    <a:srgbClr val="000000">
                      <a:alpha val="23000"/>
                    </a:srgbClr>
                  </a:outerShdw>
                </a:effectLst>
                <a:ea typeface="+mj-ea"/>
                <a:cs typeface="Trebuchet MS"/>
              </a:rPr>
              <a:t>    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25400" dist="25400" algn="tl" rotWithShape="0">
                    <a:srgbClr val="000000">
                      <a:alpha val="23000"/>
                    </a:srgbClr>
                  </a:outerShdw>
                </a:effectLst>
                <a:ea typeface="+mj-ea"/>
                <a:cs typeface="Trebuchet MS"/>
              </a:rPr>
              <a:t>      </a:t>
            </a:r>
          </a:p>
          <a:p>
            <a:pPr algn="ctr" fontAlgn="auto">
              <a:spcAft>
                <a:spcPts val="0"/>
              </a:spcAft>
              <a:defRPr/>
            </a:pPr>
            <a:endParaRPr lang="en-US" sz="2400" b="1" dirty="0">
              <a:solidFill>
                <a:schemeClr val="bg1">
                  <a:lumMod val="95000"/>
                </a:schemeClr>
              </a:solidFill>
              <a:effectLst>
                <a:outerShdw blurRad="25400" dist="25400" algn="tl" rotWithShape="0">
                  <a:srgbClr val="000000">
                    <a:alpha val="23000"/>
                  </a:srgbClr>
                </a:outerShdw>
              </a:effectLst>
              <a:ea typeface="+mj-ea"/>
              <a:cs typeface="Trebuchet M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25400" dist="25400" algn="tl" rotWithShape="0">
                    <a:srgbClr val="000000">
                      <a:alpha val="23000"/>
                    </a:srgbClr>
                  </a:outerShdw>
                </a:effectLst>
                <a:ea typeface="+mj-ea"/>
                <a:cs typeface="Trebuchet MS"/>
              </a:rPr>
              <a:t>Presented at the British Dietetic Association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25400" dist="25400" algn="tl" rotWithShape="0">
                    <a:srgbClr val="000000">
                      <a:alpha val="23000"/>
                    </a:srgbClr>
                  </a:outerShdw>
                </a:effectLst>
                <a:ea typeface="+mj-ea"/>
                <a:cs typeface="Trebuchet MS"/>
              </a:rPr>
              <a:t>                                          May 2014</a:t>
            </a:r>
            <a:endParaRPr lang="en-US" sz="2400" b="1" dirty="0">
              <a:solidFill>
                <a:schemeClr val="bg1">
                  <a:lumMod val="95000"/>
                </a:schemeClr>
              </a:solidFill>
              <a:effectLst>
                <a:outerShdw blurRad="25400" dist="25400" algn="tl" rotWithShape="0">
                  <a:srgbClr val="000000">
                    <a:alpha val="23000"/>
                  </a:srgbClr>
                </a:outerShdw>
              </a:effectLst>
              <a:ea typeface="+mj-ea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7189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HP-inside-slide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676"/>
            <a:ext cx="9144000" cy="685800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791445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endParaRPr lang="en-US" sz="3200" b="1" dirty="0" smtClean="0">
              <a:solidFill>
                <a:srgbClr val="988D71"/>
              </a:solidFill>
              <a:latin typeface="Calibri" panose="020F0502020204030204" pitchFamily="34" charset="0"/>
              <a:cs typeface="Trebuchet M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DHP Research 2012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352463" y="231305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.</a:t>
            </a:r>
            <a:endParaRPr lang="en-GB" sz="2000" dirty="0">
              <a:solidFill>
                <a:srgbClr val="00B0F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13583" y="980728"/>
            <a:ext cx="7110009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dirty="0">
                <a:solidFill>
                  <a:srgbClr val="988D71"/>
                </a:solidFill>
              </a:rPr>
              <a:t>What now</a:t>
            </a:r>
            <a:r>
              <a:rPr lang="en-GB" sz="4800" dirty="0" smtClean="0">
                <a:solidFill>
                  <a:srgbClr val="988D71"/>
                </a:solidFill>
              </a:rPr>
              <a:t>?</a:t>
            </a:r>
          </a:p>
          <a:p>
            <a:endParaRPr lang="en-GB" sz="1100" dirty="0">
              <a:solidFill>
                <a:srgbClr val="00B0F0"/>
              </a:solidFill>
            </a:endParaRPr>
          </a:p>
          <a:p>
            <a:pPr>
              <a:buClr>
                <a:srgbClr val="FFFF66"/>
              </a:buClr>
            </a:pPr>
            <a:r>
              <a:rPr lang="en-GB" dirty="0">
                <a:solidFill>
                  <a:srgbClr val="00B0F0"/>
                </a:solidFill>
              </a:rPr>
              <a:t>When to collect the data</a:t>
            </a:r>
            <a:r>
              <a:rPr lang="en-GB" dirty="0" smtClean="0">
                <a:solidFill>
                  <a:srgbClr val="00B0F0"/>
                </a:solidFill>
              </a:rPr>
              <a:t>?</a:t>
            </a:r>
          </a:p>
          <a:p>
            <a:pPr lvl="1">
              <a:buClr>
                <a:srgbClr val="FFFF66"/>
              </a:buClr>
            </a:pPr>
            <a:r>
              <a:rPr lang="en-GB" sz="2000" dirty="0" smtClean="0">
                <a:solidFill>
                  <a:srgbClr val="00B0F0"/>
                </a:solidFill>
              </a:rPr>
              <a:t>For </a:t>
            </a:r>
            <a:r>
              <a:rPr lang="en-GB" sz="2000" dirty="0">
                <a:solidFill>
                  <a:srgbClr val="00B0F0"/>
                </a:solidFill>
              </a:rPr>
              <a:t>short-term interventions with a clear episode of care?  </a:t>
            </a:r>
            <a:r>
              <a:rPr lang="en-GB" sz="2000" i="1" dirty="0">
                <a:solidFill>
                  <a:srgbClr val="00B0F0"/>
                </a:solidFill>
              </a:rPr>
              <a:t>At end of episode of </a:t>
            </a:r>
            <a:r>
              <a:rPr lang="en-GB" sz="2000" i="1" dirty="0" smtClean="0">
                <a:solidFill>
                  <a:srgbClr val="00B0F0"/>
                </a:solidFill>
              </a:rPr>
              <a:t>care</a:t>
            </a:r>
          </a:p>
          <a:p>
            <a:pPr lvl="1">
              <a:buClr>
                <a:srgbClr val="FFFF66"/>
              </a:buClr>
            </a:pPr>
            <a:endParaRPr lang="en-GB" sz="2000" i="1" dirty="0">
              <a:solidFill>
                <a:srgbClr val="00B0F0"/>
              </a:solidFill>
            </a:endParaRPr>
          </a:p>
          <a:p>
            <a:pPr lvl="1">
              <a:buClr>
                <a:srgbClr val="FFFF66"/>
              </a:buClr>
            </a:pPr>
            <a:r>
              <a:rPr lang="en-GB" sz="2000" dirty="0">
                <a:solidFill>
                  <a:srgbClr val="00B0F0"/>
                </a:solidFill>
              </a:rPr>
              <a:t>What about chronic patients (intervention for 3 months or longer, </a:t>
            </a:r>
            <a:r>
              <a:rPr lang="en-GB" sz="2000" dirty="0" err="1">
                <a:solidFill>
                  <a:srgbClr val="00B0F0"/>
                </a:solidFill>
              </a:rPr>
              <a:t>eg</a:t>
            </a:r>
            <a:r>
              <a:rPr lang="en-GB" sz="2000" dirty="0">
                <a:solidFill>
                  <a:srgbClr val="00B0F0"/>
                </a:solidFill>
              </a:rPr>
              <a:t> diabetes, renal)?  </a:t>
            </a:r>
            <a:r>
              <a:rPr lang="en-GB" sz="2000" i="1" dirty="0">
                <a:solidFill>
                  <a:srgbClr val="00B0F0"/>
                </a:solidFill>
              </a:rPr>
              <a:t>At 6 monthly intervals</a:t>
            </a:r>
            <a:endParaRPr lang="en-GB" sz="2000" dirty="0">
              <a:solidFill>
                <a:srgbClr val="00B0F0"/>
              </a:solidFill>
            </a:endParaRPr>
          </a:p>
          <a:p>
            <a:pPr>
              <a:buClr>
                <a:srgbClr val="FFFF66"/>
              </a:buClr>
            </a:pPr>
            <a:endParaRPr lang="en-GB" dirty="0" smtClean="0">
              <a:solidFill>
                <a:srgbClr val="00B0F0"/>
              </a:solidFill>
            </a:endParaRPr>
          </a:p>
          <a:p>
            <a:pPr>
              <a:buClr>
                <a:srgbClr val="FFFF66"/>
              </a:buClr>
            </a:pPr>
            <a:r>
              <a:rPr lang="en-GB" dirty="0" smtClean="0">
                <a:solidFill>
                  <a:srgbClr val="00B0F0"/>
                </a:solidFill>
              </a:rPr>
              <a:t>Continue </a:t>
            </a:r>
            <a:r>
              <a:rPr lang="en-GB" dirty="0">
                <a:solidFill>
                  <a:srgbClr val="00B0F0"/>
                </a:solidFill>
              </a:rPr>
              <a:t>to validate</a:t>
            </a:r>
          </a:p>
          <a:p>
            <a:pPr>
              <a:buClr>
                <a:srgbClr val="FFFF66"/>
              </a:buClr>
            </a:pPr>
            <a:endParaRPr lang="en-GB" dirty="0" smtClean="0">
              <a:solidFill>
                <a:srgbClr val="00B0F0"/>
              </a:solidFill>
            </a:endParaRPr>
          </a:p>
          <a:p>
            <a:pPr>
              <a:buClr>
                <a:srgbClr val="FFFF66"/>
              </a:buClr>
            </a:pPr>
            <a:r>
              <a:rPr lang="en-GB" dirty="0" smtClean="0">
                <a:solidFill>
                  <a:srgbClr val="00B0F0"/>
                </a:solidFill>
              </a:rPr>
              <a:t>Analysis </a:t>
            </a:r>
            <a:r>
              <a:rPr lang="en-GB" dirty="0">
                <a:solidFill>
                  <a:srgbClr val="00B0F0"/>
                </a:solidFill>
              </a:rPr>
              <a:t>&amp; reporting longer term</a:t>
            </a:r>
          </a:p>
          <a:p>
            <a:endParaRPr lang="en-GB" sz="4800" dirty="0">
              <a:solidFill>
                <a:srgbClr val="988D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67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HP-inside-slide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828800"/>
            <a:ext cx="7543800" cy="3472408"/>
          </a:xfrm>
        </p:spPr>
        <p:txBody>
          <a:bodyPr>
            <a:noAutofit/>
          </a:bodyPr>
          <a:lstStyle/>
          <a:p>
            <a:pPr marL="0" lvl="1" algn="l"/>
            <a:endParaRPr lang="en-US" b="1" dirty="0" smtClean="0">
              <a:solidFill>
                <a:srgbClr val="00B0F0"/>
              </a:solidFill>
              <a:latin typeface="Calibri" panose="020F0502020204030204" pitchFamily="34" charset="0"/>
            </a:endParaRPr>
          </a:p>
          <a:p>
            <a:pPr marL="0" lvl="1" algn="l"/>
            <a:r>
              <a:rPr lang="en-US" b="1" dirty="0" smtClean="0">
                <a:solidFill>
                  <a:srgbClr val="00B0F0"/>
                </a:solidFill>
                <a:latin typeface="Calibri" panose="020F0502020204030204" pitchFamily="34" charset="0"/>
              </a:rPr>
              <a:t>Patient </a:t>
            </a:r>
            <a:r>
              <a:rPr lang="en-US" b="1" dirty="0">
                <a:solidFill>
                  <a:srgbClr val="00B0F0"/>
                </a:solidFill>
                <a:latin typeface="Calibri" panose="020F0502020204030204" pitchFamily="34" charset="0"/>
              </a:rPr>
              <a:t>Reported Outcome (PRO)</a:t>
            </a: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</a:rPr>
              <a:t>: Any report of the status of a patient’s health condition that comes directly from the patient, without interpretation of the patient’s response by a clinician or anyone </a:t>
            </a:r>
            <a:r>
              <a:rPr lang="en-US" dirty="0" smtClean="0">
                <a:solidFill>
                  <a:srgbClr val="00B0F0"/>
                </a:solidFill>
                <a:latin typeface="Calibri" panose="020F0502020204030204" pitchFamily="34" charset="0"/>
              </a:rPr>
              <a:t>else.</a:t>
            </a:r>
          </a:p>
          <a:p>
            <a:pPr marL="0" lvl="1" algn="l"/>
            <a:endParaRPr lang="en-US" sz="1400" dirty="0" smtClean="0">
              <a:solidFill>
                <a:srgbClr val="00B0F0"/>
              </a:solidFill>
              <a:latin typeface="Calibri" panose="020F0502020204030204" pitchFamily="34" charset="0"/>
            </a:endParaRPr>
          </a:p>
          <a:p>
            <a:pPr marL="0" lvl="1" algn="l"/>
            <a:r>
              <a:rPr lang="en-US" sz="24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Use </a:t>
            </a:r>
            <a:r>
              <a:rPr lang="en-US" sz="2400" dirty="0">
                <a:solidFill>
                  <a:srgbClr val="00B0F0"/>
                </a:solidFill>
                <a:latin typeface="Calibri" panose="020F0502020204030204" pitchFamily="34" charset="0"/>
              </a:rPr>
              <a:t>of a PRO instrument is advised when measuring a concept best known by the patient or best measured from the patient’s perspective. </a:t>
            </a:r>
          </a:p>
          <a:p>
            <a:pPr marL="0" lvl="1" algn="l"/>
            <a:endParaRPr lang="en-US" dirty="0" smtClean="0">
              <a:solidFill>
                <a:srgbClr val="0070C0"/>
              </a:solidFill>
            </a:endParaRPr>
          </a:p>
          <a:p>
            <a:pPr algn="l"/>
            <a:endParaRPr lang="en-US" sz="1800" dirty="0" smtClean="0">
              <a:solidFill>
                <a:srgbClr val="0070C0"/>
              </a:solidFill>
              <a:latin typeface="Trebuchet MS"/>
              <a:cs typeface="Trebuchet M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DHP Research 2012</a:t>
            </a:r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70866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800" b="1" dirty="0" smtClean="0">
                <a:solidFill>
                  <a:srgbClr val="988D71"/>
                </a:solidFill>
                <a:latin typeface="Calibri" panose="020F0502020204030204" pitchFamily="34" charset="0"/>
                <a:cs typeface="Trebuchet MS"/>
              </a:rPr>
              <a:t>What is a patient reported outcome?</a:t>
            </a:r>
          </a:p>
        </p:txBody>
      </p:sp>
    </p:spTree>
    <p:extLst>
      <p:ext uri="{BB962C8B-B14F-4D97-AF65-F5344CB8AC3E}">
        <p14:creationId xmlns:p14="http://schemas.microsoft.com/office/powerpoint/2010/main" val="234806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HP-inside-slide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791445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800" b="1" dirty="0" smtClean="0">
                <a:solidFill>
                  <a:srgbClr val="988D71"/>
                </a:solidFill>
                <a:latin typeface="Calibri" panose="020F0502020204030204" pitchFamily="34" charset="0"/>
                <a:cs typeface="Trebuchet MS"/>
              </a:rPr>
              <a:t>Key stages in developing a PRO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DHP Research 2012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9592" y="1828800"/>
            <a:ext cx="619268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</a:rPr>
              <a:t>Identify area of </a:t>
            </a:r>
            <a:r>
              <a:rPr lang="en-US" sz="28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interest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 smtClean="0">
              <a:solidFill>
                <a:srgbClr val="00B0F0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Assess </a:t>
            </a: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</a:rPr>
              <a:t>the existing </a:t>
            </a:r>
            <a:r>
              <a:rPr lang="en-US" sz="28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literature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00B0F0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</a:rPr>
              <a:t>Get input from experts and </a:t>
            </a:r>
            <a:r>
              <a:rPr lang="en-US" sz="28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clinicians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00B0F0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</a:rPr>
              <a:t>Get input from </a:t>
            </a:r>
            <a:r>
              <a:rPr lang="en-US" sz="28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patients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00B0F0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</a:rPr>
              <a:t>Refine and test concepts and </a:t>
            </a:r>
            <a:r>
              <a:rPr lang="en-US" sz="28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questions </a:t>
            </a: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</a:rPr>
              <a:t>with clinicians and </a:t>
            </a:r>
            <a:r>
              <a:rPr lang="en-US" sz="28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patients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00B0F0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</a:rPr>
              <a:t>Undertake psychometric evaluation</a:t>
            </a:r>
          </a:p>
        </p:txBody>
      </p:sp>
    </p:spTree>
    <p:extLst>
      <p:ext uri="{BB962C8B-B14F-4D97-AF65-F5344CB8AC3E}">
        <p14:creationId xmlns:p14="http://schemas.microsoft.com/office/powerpoint/2010/main" val="139018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HP-inside-slide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70866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800" b="1" dirty="0" smtClean="0">
                <a:solidFill>
                  <a:srgbClr val="988D71"/>
                </a:solidFill>
                <a:latin typeface="Calibri" panose="020F0502020204030204" pitchFamily="34" charset="0"/>
                <a:cs typeface="Trebuchet MS"/>
              </a:rPr>
              <a:t>A PROM must demonstrate evidence of: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DHP Research 2012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1805479"/>
            <a:ext cx="755441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GB" sz="2800" dirty="0" smtClean="0">
              <a:solidFill>
                <a:srgbClr val="00B0F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sz="28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Validity</a:t>
            </a:r>
            <a:r>
              <a:rPr lang="en-GB" sz="2800" dirty="0" smtClean="0">
                <a:latin typeface="Calibri" panose="020F0502020204030204" pitchFamily="34" charset="0"/>
              </a:rPr>
              <a:t> </a:t>
            </a:r>
            <a:r>
              <a:rPr lang="en-GB" sz="2800" dirty="0">
                <a:solidFill>
                  <a:schemeClr val="bg2">
                    <a:lumMod val="90000"/>
                    <a:lumOff val="10000"/>
                  </a:schemeClr>
                </a:solidFill>
                <a:latin typeface="Calibri" panose="020F0502020204030204" pitchFamily="34" charset="0"/>
              </a:rPr>
              <a:t>- </a:t>
            </a:r>
            <a:r>
              <a:rPr lang="en-GB" sz="2800" b="1" dirty="0">
                <a:solidFill>
                  <a:schemeClr val="bg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Does it measure what it is </a:t>
            </a:r>
            <a:r>
              <a:rPr lang="en-GB" sz="2800" b="1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meant to measure?</a:t>
            </a:r>
            <a:endParaRPr lang="en-GB" sz="2800" b="1" dirty="0">
              <a:solidFill>
                <a:schemeClr val="bg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  <a:p>
            <a:endParaRPr lang="en-GB" sz="2400" dirty="0">
              <a:solidFill>
                <a:schemeClr val="bg2">
                  <a:lumMod val="90000"/>
                  <a:lumOff val="10000"/>
                </a:schemeClr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sz="2800" dirty="0">
                <a:solidFill>
                  <a:srgbClr val="00B0F0"/>
                </a:solidFill>
                <a:latin typeface="Calibri" panose="020F0502020204030204" pitchFamily="34" charset="0"/>
              </a:rPr>
              <a:t>Reliability</a:t>
            </a:r>
            <a:r>
              <a:rPr lang="en-GB" sz="2800" dirty="0">
                <a:solidFill>
                  <a:schemeClr val="bg2">
                    <a:lumMod val="90000"/>
                    <a:lumOff val="10000"/>
                  </a:schemeClr>
                </a:solidFill>
                <a:latin typeface="Calibri" panose="020F0502020204030204" pitchFamily="34" charset="0"/>
              </a:rPr>
              <a:t> - </a:t>
            </a:r>
            <a:r>
              <a:rPr lang="en-GB" sz="2800" b="1" dirty="0">
                <a:solidFill>
                  <a:schemeClr val="bg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Are the results stable over time </a:t>
            </a:r>
            <a:r>
              <a:rPr lang="en-GB" sz="28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when periods</a:t>
            </a:r>
            <a:r>
              <a:rPr lang="en-GB" sz="2800" dirty="0">
                <a:solidFill>
                  <a:schemeClr val="bg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? (Test-retest reliability)?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2400" dirty="0">
              <a:solidFill>
                <a:schemeClr val="bg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sz="2800" dirty="0">
                <a:solidFill>
                  <a:srgbClr val="00B0F0"/>
                </a:solidFill>
                <a:latin typeface="Calibri" panose="020F0502020204030204" pitchFamily="34" charset="0"/>
              </a:rPr>
              <a:t>Responsiveness</a:t>
            </a:r>
            <a:r>
              <a:rPr lang="en-GB" sz="2800" dirty="0">
                <a:solidFill>
                  <a:schemeClr val="bg2">
                    <a:lumMod val="90000"/>
                    <a:lumOff val="10000"/>
                  </a:schemeClr>
                </a:solidFill>
                <a:latin typeface="Calibri" panose="020F0502020204030204" pitchFamily="34" charset="0"/>
              </a:rPr>
              <a:t> – </a:t>
            </a:r>
            <a:r>
              <a:rPr lang="en-GB" sz="2800" b="1" dirty="0">
                <a:solidFill>
                  <a:schemeClr val="bg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Is the measure responsive to change </a:t>
            </a:r>
            <a:r>
              <a:rPr lang="en-GB" sz="2800" dirty="0">
                <a:solidFill>
                  <a:schemeClr val="bg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when change is present? </a:t>
            </a:r>
          </a:p>
          <a:p>
            <a:endParaRPr lang="en-GB" sz="2800" dirty="0">
              <a:solidFill>
                <a:schemeClr val="bg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0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HP-inside-slide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791445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800" b="1" dirty="0">
                <a:solidFill>
                  <a:srgbClr val="988D71"/>
                </a:solidFill>
                <a:latin typeface="Calibri" panose="020F0502020204030204" pitchFamily="34" charset="0"/>
                <a:cs typeface="Trebuchet MS"/>
              </a:rPr>
              <a:t>D</a:t>
            </a:r>
            <a:r>
              <a:rPr lang="en-US" sz="3800" b="1" dirty="0" smtClean="0">
                <a:solidFill>
                  <a:srgbClr val="988D71"/>
                </a:solidFill>
                <a:latin typeface="Calibri" panose="020F0502020204030204" pitchFamily="34" charset="0"/>
                <a:cs typeface="Trebuchet MS"/>
              </a:rPr>
              <a:t>eveloping t</a:t>
            </a:r>
            <a:r>
              <a:rPr lang="en-GB" sz="3800" b="1" dirty="0" smtClean="0">
                <a:solidFill>
                  <a:srgbClr val="988D71"/>
                </a:solidFill>
                <a:latin typeface="Calibri" panose="020F0502020204030204" pitchFamily="34" charset="0"/>
              </a:rPr>
              <a:t>he </a:t>
            </a:r>
            <a:r>
              <a:rPr lang="en-GB" sz="3800" b="1" dirty="0">
                <a:solidFill>
                  <a:srgbClr val="988D71"/>
                </a:solidFill>
                <a:latin typeface="Calibri" panose="020F0502020204030204" pitchFamily="34" charset="0"/>
              </a:rPr>
              <a:t>Nutrition and Dietetic Patient Outcome Questionnaire </a:t>
            </a:r>
            <a:r>
              <a:rPr lang="en-GB" sz="3800" b="1" dirty="0" smtClean="0">
                <a:solidFill>
                  <a:srgbClr val="988D71"/>
                </a:solidFill>
                <a:latin typeface="Calibri" panose="020F0502020204030204" pitchFamily="34" charset="0"/>
              </a:rPr>
              <a:t>(NDPOQ-A </a:t>
            </a:r>
            <a:r>
              <a:rPr lang="en-GB" sz="3800" b="1" dirty="0">
                <a:solidFill>
                  <a:srgbClr val="988D71"/>
                </a:solidFill>
                <a:latin typeface="Calibri" panose="020F0502020204030204" pitchFamily="34" charset="0"/>
              </a:rPr>
              <a:t>and </a:t>
            </a:r>
            <a:r>
              <a:rPr lang="en-GB" sz="3800" b="1" dirty="0" smtClean="0">
                <a:solidFill>
                  <a:srgbClr val="988D71"/>
                </a:solidFill>
                <a:latin typeface="Calibri" panose="020F0502020204030204" pitchFamily="34" charset="0"/>
              </a:rPr>
              <a:t>NDPOQ-P) Stage 1</a:t>
            </a:r>
            <a:endParaRPr lang="en-US" sz="3800" b="1" dirty="0" smtClean="0">
              <a:solidFill>
                <a:srgbClr val="988D71"/>
              </a:solidFill>
              <a:latin typeface="Calibri" panose="020F0502020204030204" pitchFamily="34" charset="0"/>
              <a:cs typeface="Trebuchet M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DHP Research 2012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626" y="2468506"/>
            <a:ext cx="2016224" cy="1320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48439" y="2331566"/>
            <a:ext cx="554461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Carousel brainstorming – session with the dietetic service to elicit the key concepts considered as important indicators of their advice and support.</a:t>
            </a:r>
          </a:p>
          <a:p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3143266" y="4110970"/>
            <a:ext cx="582122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Focus group with current and previous users of the service to identify which aspects of the service were important to them.</a:t>
            </a:r>
            <a:endParaRPr lang="en-US" sz="2200" dirty="0">
              <a:solidFill>
                <a:srgbClr val="00B0F0"/>
              </a:solidFill>
              <a:latin typeface="Calibri" panose="020F0502020204030204" pitchFamily="34" charset="0"/>
              <a:cs typeface="Trebuchet MS"/>
            </a:endParaRPr>
          </a:p>
        </p:txBody>
      </p:sp>
      <p:pic>
        <p:nvPicPr>
          <p:cNvPr id="1029" name="Picture 5" descr="http://thumbs.dreamstime.com/t/teamwork-around-table-2628201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0469" y="4055115"/>
            <a:ext cx="15240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348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HP-inside-slide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791445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200" b="1" dirty="0">
                <a:solidFill>
                  <a:srgbClr val="988D71"/>
                </a:solidFill>
                <a:latin typeface="Calibri" panose="020F0502020204030204" pitchFamily="34" charset="0"/>
                <a:cs typeface="Trebuchet MS"/>
              </a:rPr>
              <a:t>D</a:t>
            </a:r>
            <a:r>
              <a:rPr lang="en-US" sz="3200" b="1" dirty="0" smtClean="0">
                <a:solidFill>
                  <a:srgbClr val="988D71"/>
                </a:solidFill>
                <a:latin typeface="Calibri" panose="020F0502020204030204" pitchFamily="34" charset="0"/>
                <a:cs typeface="Trebuchet MS"/>
              </a:rPr>
              <a:t>eveloping t</a:t>
            </a:r>
            <a:r>
              <a:rPr lang="en-GB" sz="3200" b="1" dirty="0" smtClean="0">
                <a:solidFill>
                  <a:srgbClr val="988D71"/>
                </a:solidFill>
                <a:latin typeface="Calibri" panose="020F0502020204030204" pitchFamily="34" charset="0"/>
              </a:rPr>
              <a:t>he </a:t>
            </a:r>
            <a:r>
              <a:rPr lang="en-GB" sz="3200" b="1" dirty="0">
                <a:solidFill>
                  <a:srgbClr val="988D71"/>
                </a:solidFill>
                <a:latin typeface="Calibri" panose="020F0502020204030204" pitchFamily="34" charset="0"/>
              </a:rPr>
              <a:t>Nutrition and Dietetic Patient Outcome Questionnaire </a:t>
            </a:r>
            <a:r>
              <a:rPr lang="en-GB" sz="3200" b="1" dirty="0" smtClean="0">
                <a:solidFill>
                  <a:srgbClr val="988D71"/>
                </a:solidFill>
                <a:latin typeface="Calibri" panose="020F0502020204030204" pitchFamily="34" charset="0"/>
              </a:rPr>
              <a:t>(NDPOQ-A </a:t>
            </a:r>
            <a:r>
              <a:rPr lang="en-GB" sz="3200" b="1" dirty="0">
                <a:solidFill>
                  <a:srgbClr val="988D71"/>
                </a:solidFill>
                <a:latin typeface="Calibri" panose="020F0502020204030204" pitchFamily="34" charset="0"/>
              </a:rPr>
              <a:t>and </a:t>
            </a:r>
            <a:r>
              <a:rPr lang="en-GB" sz="3200" b="1" dirty="0" smtClean="0">
                <a:solidFill>
                  <a:srgbClr val="988D71"/>
                </a:solidFill>
                <a:latin typeface="Calibri" panose="020F0502020204030204" pitchFamily="34" charset="0"/>
              </a:rPr>
              <a:t>NDPOQ-P) Stage 2</a:t>
            </a:r>
            <a:endParaRPr lang="en-US" sz="3200" b="1" dirty="0" smtClean="0">
              <a:solidFill>
                <a:srgbClr val="988D71"/>
              </a:solidFill>
              <a:latin typeface="Calibri" panose="020F0502020204030204" pitchFamily="34" charset="0"/>
              <a:cs typeface="Trebuchet M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DHP Research 2012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339752" y="2060849"/>
            <a:ext cx="5544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Development </a:t>
            </a:r>
            <a:r>
              <a:rPr lang="en-GB" sz="2000" dirty="0">
                <a:solidFill>
                  <a:srgbClr val="00B0F0"/>
                </a:solidFill>
                <a:latin typeface="Calibri" panose="020F0502020204030204" pitchFamily="34" charset="0"/>
              </a:rPr>
              <a:t>of the provisional NDPOQ-A and NDPOQ-P based on findings from the brainstorming session, patient focus group and </a:t>
            </a:r>
            <a:r>
              <a:rPr lang="en-GB" sz="20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service </a:t>
            </a:r>
            <a:r>
              <a:rPr lang="en-GB" sz="2000" dirty="0">
                <a:solidFill>
                  <a:srgbClr val="00B0F0"/>
                </a:solidFill>
                <a:latin typeface="Calibri" panose="020F0502020204030204" pitchFamily="34" charset="0"/>
              </a:rPr>
              <a:t>feedback. </a:t>
            </a:r>
          </a:p>
        </p:txBody>
      </p:sp>
      <p:sp>
        <p:nvSpPr>
          <p:cNvPr id="8" name="Rectangle 7"/>
          <p:cNvSpPr/>
          <p:nvPr/>
        </p:nvSpPr>
        <p:spPr>
          <a:xfrm>
            <a:off x="2320550" y="3390036"/>
            <a:ext cx="582122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Patients </a:t>
            </a:r>
            <a:r>
              <a:rPr lang="en-GB" sz="2000" dirty="0">
                <a:solidFill>
                  <a:srgbClr val="00B0F0"/>
                </a:solidFill>
                <a:latin typeface="Calibri" panose="020F0502020204030204" pitchFamily="34" charset="0"/>
              </a:rPr>
              <a:t>and parents </a:t>
            </a:r>
            <a:r>
              <a:rPr lang="en-GB" sz="20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reviewed </a:t>
            </a:r>
            <a:r>
              <a:rPr lang="en-GB" sz="2000" dirty="0">
                <a:solidFill>
                  <a:srgbClr val="00B0F0"/>
                </a:solidFill>
                <a:latin typeface="Calibri" panose="020F0502020204030204" pitchFamily="34" charset="0"/>
              </a:rPr>
              <a:t>the draft measure, </a:t>
            </a:r>
            <a:r>
              <a:rPr lang="en-GB" sz="20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formulated </a:t>
            </a:r>
            <a:r>
              <a:rPr lang="en-GB" sz="2000" dirty="0">
                <a:solidFill>
                  <a:srgbClr val="00B0F0"/>
                </a:solidFill>
                <a:latin typeface="Calibri" panose="020F0502020204030204" pitchFamily="34" charset="0"/>
              </a:rPr>
              <a:t>further items and generally </a:t>
            </a:r>
            <a:r>
              <a:rPr lang="en-GB" sz="20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refined </a:t>
            </a:r>
            <a:r>
              <a:rPr lang="en-GB" sz="2000" dirty="0">
                <a:solidFill>
                  <a:srgbClr val="00B0F0"/>
                </a:solidFill>
                <a:latin typeface="Calibri" panose="020F0502020204030204" pitchFamily="34" charset="0"/>
              </a:rPr>
              <a:t>the measure. </a:t>
            </a:r>
            <a:endParaRPr lang="en-US" sz="2000" dirty="0">
              <a:solidFill>
                <a:srgbClr val="00B0F0"/>
              </a:solidFill>
              <a:latin typeface="Calibri" panose="020F0502020204030204" pitchFamily="34" charset="0"/>
              <a:cs typeface="Trebuchet MS"/>
            </a:endParaRPr>
          </a:p>
        </p:txBody>
      </p:sp>
      <p:pic>
        <p:nvPicPr>
          <p:cNvPr id="1029" name="Picture 5" descr="http://thumbs.dreamstime.com/t/teamwork-around-table-2628201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284984"/>
            <a:ext cx="1217713" cy="1318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Questionnaire Stock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1" y="2060849"/>
            <a:ext cx="1217712" cy="1093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3d small people - survey Royalty Free Stock Imag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521" y="4651471"/>
            <a:ext cx="135255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67744" y="4674807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Cognitive-debriefing </a:t>
            </a:r>
            <a:r>
              <a:rPr lang="en-GB" sz="2000" dirty="0">
                <a:solidFill>
                  <a:srgbClr val="00B0F0"/>
                </a:solidFill>
                <a:latin typeface="Calibri" panose="020F0502020204030204" pitchFamily="34" charset="0"/>
              </a:rPr>
              <a:t>interviews with patients to finalize the wording and format the measure. </a:t>
            </a:r>
          </a:p>
        </p:txBody>
      </p:sp>
    </p:spTree>
    <p:extLst>
      <p:ext uri="{BB962C8B-B14F-4D97-AF65-F5344CB8AC3E}">
        <p14:creationId xmlns:p14="http://schemas.microsoft.com/office/powerpoint/2010/main" val="365714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HP-inside-slide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791445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200" b="1" dirty="0">
                <a:solidFill>
                  <a:srgbClr val="988D71"/>
                </a:solidFill>
                <a:latin typeface="Calibri" panose="020F0502020204030204" pitchFamily="34" charset="0"/>
                <a:cs typeface="Trebuchet MS"/>
              </a:rPr>
              <a:t>D</a:t>
            </a:r>
            <a:r>
              <a:rPr lang="en-US" sz="3200" b="1" dirty="0" smtClean="0">
                <a:solidFill>
                  <a:srgbClr val="988D71"/>
                </a:solidFill>
                <a:latin typeface="Calibri" panose="020F0502020204030204" pitchFamily="34" charset="0"/>
                <a:cs typeface="Trebuchet MS"/>
              </a:rPr>
              <a:t>eveloping t</a:t>
            </a:r>
            <a:r>
              <a:rPr lang="en-GB" sz="3200" b="1" dirty="0" smtClean="0">
                <a:solidFill>
                  <a:srgbClr val="988D71"/>
                </a:solidFill>
                <a:latin typeface="Calibri" panose="020F0502020204030204" pitchFamily="34" charset="0"/>
              </a:rPr>
              <a:t>he </a:t>
            </a:r>
            <a:r>
              <a:rPr lang="en-GB" sz="3200" b="1" dirty="0">
                <a:solidFill>
                  <a:srgbClr val="988D71"/>
                </a:solidFill>
                <a:latin typeface="Calibri" panose="020F0502020204030204" pitchFamily="34" charset="0"/>
              </a:rPr>
              <a:t>Nutrition and Dietetic Patient Outcome Questionnaire </a:t>
            </a:r>
            <a:r>
              <a:rPr lang="en-GB" sz="3200" b="1" dirty="0" smtClean="0">
                <a:solidFill>
                  <a:srgbClr val="988D71"/>
                </a:solidFill>
                <a:latin typeface="Calibri" panose="020F0502020204030204" pitchFamily="34" charset="0"/>
              </a:rPr>
              <a:t>(NDPOQ-A </a:t>
            </a:r>
            <a:r>
              <a:rPr lang="en-GB" sz="3200" b="1" dirty="0">
                <a:solidFill>
                  <a:srgbClr val="988D71"/>
                </a:solidFill>
                <a:latin typeface="Calibri" panose="020F0502020204030204" pitchFamily="34" charset="0"/>
              </a:rPr>
              <a:t>and </a:t>
            </a:r>
            <a:r>
              <a:rPr lang="en-GB" sz="3200" b="1" dirty="0" smtClean="0">
                <a:solidFill>
                  <a:srgbClr val="988D71"/>
                </a:solidFill>
                <a:latin typeface="Calibri" panose="020F0502020204030204" pitchFamily="34" charset="0"/>
              </a:rPr>
              <a:t>NDPOQ-P) Stage 3 and 4</a:t>
            </a:r>
            <a:endParaRPr lang="en-US" sz="3200" b="1" dirty="0" smtClean="0">
              <a:solidFill>
                <a:srgbClr val="988D71"/>
              </a:solidFill>
              <a:latin typeface="Calibri" panose="020F0502020204030204" pitchFamily="34" charset="0"/>
              <a:cs typeface="Trebuchet M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DHP Research 2012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352463" y="2313056"/>
            <a:ext cx="5544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Field testing of the NDPOQ-A and NDPOQ-P with adults (inpatients/outpatients and parents.</a:t>
            </a:r>
            <a:endParaRPr lang="en-GB" sz="2000" dirty="0">
              <a:solidFill>
                <a:srgbClr val="00B0F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20550" y="3390036"/>
            <a:ext cx="582122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Combined sample 116 adults and parents, psychometric analysis to establish reliability, validity and acceptability of the NDPOQ-A and NDPOQ-P.</a:t>
            </a:r>
            <a:endParaRPr lang="en-US" sz="2000" dirty="0">
              <a:solidFill>
                <a:srgbClr val="00B0F0"/>
              </a:solidFill>
              <a:latin typeface="Calibri" panose="020F0502020204030204" pitchFamily="34" charset="0"/>
              <a:cs typeface="Trebuchet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67744" y="4674807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15 item scale - Satisfactory reliability and validity, patient acceptability, low missing data, reading ease</a:t>
            </a:r>
            <a:endParaRPr lang="en-GB" sz="2000" dirty="0">
              <a:solidFill>
                <a:srgbClr val="00B0F0"/>
              </a:solidFill>
              <a:latin typeface="Calibri" panose="020F0502020204030204" pitchFamily="34" charset="0"/>
            </a:endParaRPr>
          </a:p>
        </p:txBody>
      </p:sp>
      <p:pic>
        <p:nvPicPr>
          <p:cNvPr id="3074" name="Picture 2" descr="Survey questionnaire Stock Photograph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007" y="2049015"/>
            <a:ext cx="1289721" cy="1091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Analysis Shows Examining Data Detection Stock Imag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4" y="3410829"/>
            <a:ext cx="1307976" cy="994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Results Royalty Free Stock Imag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728" y="4581128"/>
            <a:ext cx="15240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216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HP-inside-slide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791445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200" b="1" dirty="0">
                <a:solidFill>
                  <a:srgbClr val="988D71"/>
                </a:solidFill>
                <a:latin typeface="Calibri" panose="020F0502020204030204" pitchFamily="34" charset="0"/>
                <a:cs typeface="Trebuchet MS"/>
              </a:rPr>
              <a:t>D</a:t>
            </a:r>
            <a:r>
              <a:rPr lang="en-US" sz="3200" b="1" dirty="0" smtClean="0">
                <a:solidFill>
                  <a:srgbClr val="988D71"/>
                </a:solidFill>
                <a:latin typeface="Calibri" panose="020F0502020204030204" pitchFamily="34" charset="0"/>
                <a:cs typeface="Trebuchet MS"/>
              </a:rPr>
              <a:t>eveloping t</a:t>
            </a:r>
            <a:r>
              <a:rPr lang="en-GB" sz="3200" b="1" dirty="0" smtClean="0">
                <a:solidFill>
                  <a:srgbClr val="988D71"/>
                </a:solidFill>
                <a:latin typeface="Calibri" panose="020F0502020204030204" pitchFamily="34" charset="0"/>
              </a:rPr>
              <a:t>he </a:t>
            </a:r>
            <a:r>
              <a:rPr lang="en-GB" sz="3200" b="1" dirty="0">
                <a:solidFill>
                  <a:srgbClr val="988D71"/>
                </a:solidFill>
                <a:latin typeface="Calibri" panose="020F0502020204030204" pitchFamily="34" charset="0"/>
              </a:rPr>
              <a:t>Nutrition and Dietetic Patient Outcome Questionnaire </a:t>
            </a:r>
            <a:r>
              <a:rPr lang="en-GB" sz="3200" b="1" dirty="0" smtClean="0">
                <a:solidFill>
                  <a:srgbClr val="988D71"/>
                </a:solidFill>
                <a:latin typeface="Calibri" panose="020F0502020204030204" pitchFamily="34" charset="0"/>
              </a:rPr>
              <a:t>(NDPOQ-A </a:t>
            </a:r>
            <a:r>
              <a:rPr lang="en-GB" sz="3200" b="1" dirty="0">
                <a:solidFill>
                  <a:srgbClr val="988D71"/>
                </a:solidFill>
                <a:latin typeface="Calibri" panose="020F0502020204030204" pitchFamily="34" charset="0"/>
              </a:rPr>
              <a:t>and </a:t>
            </a:r>
            <a:r>
              <a:rPr lang="en-GB" sz="3200" b="1" dirty="0" smtClean="0">
                <a:solidFill>
                  <a:srgbClr val="988D71"/>
                </a:solidFill>
                <a:latin typeface="Calibri" panose="020F0502020204030204" pitchFamily="34" charset="0"/>
              </a:rPr>
              <a:t>NDPOQ-P)</a:t>
            </a:r>
            <a:endParaRPr lang="en-US" sz="3200" b="1" dirty="0" smtClean="0">
              <a:solidFill>
                <a:srgbClr val="988D71"/>
              </a:solidFill>
              <a:latin typeface="Calibri" panose="020F0502020204030204" pitchFamily="34" charset="0"/>
              <a:cs typeface="Trebuchet M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DHP Research 2012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352463" y="231305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.</a:t>
            </a:r>
            <a:endParaRPr lang="en-GB" sz="2000" dirty="0">
              <a:solidFill>
                <a:srgbClr val="00B0F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506568"/>
              </p:ext>
            </p:extLst>
          </p:nvPr>
        </p:nvGraphicFramePr>
        <p:xfrm>
          <a:off x="1285874" y="1805622"/>
          <a:ext cx="6572251" cy="4328160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2393560"/>
                <a:gridCol w="853409"/>
                <a:gridCol w="763048"/>
                <a:gridCol w="854078"/>
                <a:gridCol w="854078"/>
                <a:gridCol w="854078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Strongly Agree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Agree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Neither Disagree or agree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Disagree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Strongly disagree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GB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       ▼</a:t>
                      </a:r>
                      <a:endParaRPr lang="en-GB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GB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      ▼</a:t>
                      </a:r>
                      <a:endParaRPr lang="en-GB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GB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▼</a:t>
                      </a:r>
                      <a:endParaRPr lang="en-GB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GB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▼</a:t>
                      </a:r>
                      <a:endParaRPr lang="en-GB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GB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▼</a:t>
                      </a:r>
                      <a:endParaRPr lang="en-GB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The advice and support you got from the Nutrition and Dietetic Department: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Helped you get a better understanding of your  condition.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Was tailored to your lifestyle.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You were able to put into practice.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Reassured you in managing your condition.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90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HP-inside-slide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791445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200" b="1" dirty="0">
                <a:solidFill>
                  <a:srgbClr val="988D71"/>
                </a:solidFill>
                <a:latin typeface="Calibri" panose="020F0502020204030204" pitchFamily="34" charset="0"/>
                <a:cs typeface="Trebuchet MS"/>
              </a:rPr>
              <a:t>D</a:t>
            </a:r>
            <a:r>
              <a:rPr lang="en-US" sz="3200" b="1" dirty="0" smtClean="0">
                <a:solidFill>
                  <a:srgbClr val="988D71"/>
                </a:solidFill>
                <a:latin typeface="Calibri" panose="020F0502020204030204" pitchFamily="34" charset="0"/>
                <a:cs typeface="Trebuchet MS"/>
              </a:rPr>
              <a:t>eveloping t</a:t>
            </a:r>
            <a:r>
              <a:rPr lang="en-GB" sz="3200" b="1" dirty="0" smtClean="0">
                <a:solidFill>
                  <a:srgbClr val="988D71"/>
                </a:solidFill>
                <a:latin typeface="Calibri" panose="020F0502020204030204" pitchFamily="34" charset="0"/>
              </a:rPr>
              <a:t>he </a:t>
            </a:r>
            <a:r>
              <a:rPr lang="en-GB" sz="3200" b="1" dirty="0">
                <a:solidFill>
                  <a:srgbClr val="988D71"/>
                </a:solidFill>
                <a:latin typeface="Calibri" panose="020F0502020204030204" pitchFamily="34" charset="0"/>
              </a:rPr>
              <a:t>Nutrition and Dietetic Patient Outcome Questionnaire </a:t>
            </a:r>
            <a:r>
              <a:rPr lang="en-GB" sz="3200" b="1" dirty="0" smtClean="0">
                <a:solidFill>
                  <a:srgbClr val="988D71"/>
                </a:solidFill>
                <a:latin typeface="Calibri" panose="020F0502020204030204" pitchFamily="34" charset="0"/>
              </a:rPr>
              <a:t>(NDPOQ-A </a:t>
            </a:r>
            <a:r>
              <a:rPr lang="en-GB" sz="3200" b="1" dirty="0">
                <a:solidFill>
                  <a:srgbClr val="988D71"/>
                </a:solidFill>
                <a:latin typeface="Calibri" panose="020F0502020204030204" pitchFamily="34" charset="0"/>
              </a:rPr>
              <a:t>and </a:t>
            </a:r>
            <a:r>
              <a:rPr lang="en-GB" sz="3200" b="1" dirty="0" smtClean="0">
                <a:solidFill>
                  <a:srgbClr val="988D71"/>
                </a:solidFill>
                <a:latin typeface="Calibri" panose="020F0502020204030204" pitchFamily="34" charset="0"/>
              </a:rPr>
              <a:t>NDPOQ-P)</a:t>
            </a:r>
            <a:endParaRPr lang="en-US" sz="3200" b="1" dirty="0" smtClean="0">
              <a:solidFill>
                <a:srgbClr val="988D71"/>
              </a:solidFill>
              <a:latin typeface="Calibri" panose="020F0502020204030204" pitchFamily="34" charset="0"/>
              <a:cs typeface="Trebuchet M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DHP Research 2012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352463" y="231305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.</a:t>
            </a:r>
            <a:endParaRPr lang="en-GB" sz="2000" dirty="0">
              <a:solidFill>
                <a:srgbClr val="00B0F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200832"/>
              </p:ext>
            </p:extLst>
          </p:nvPr>
        </p:nvGraphicFramePr>
        <p:xfrm>
          <a:off x="1285874" y="1805622"/>
          <a:ext cx="6572251" cy="4328160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2393560"/>
                <a:gridCol w="853409"/>
                <a:gridCol w="763048"/>
                <a:gridCol w="854078"/>
                <a:gridCol w="854078"/>
                <a:gridCol w="854078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Strongly Agree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Agree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Neither Disagree or agree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Disagree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Strongly disagree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GB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       </a:t>
                      </a:r>
                      <a:r>
                        <a:rPr lang="en-GB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▼</a:t>
                      </a:r>
                      <a:endParaRPr lang="en-GB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GB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    </a:t>
                      </a:r>
                      <a:r>
                        <a:rPr lang="en-GB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▼</a:t>
                      </a:r>
                      <a:endParaRPr lang="en-GB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GB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▼</a:t>
                      </a:r>
                      <a:endParaRPr lang="en-GB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GB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▼</a:t>
                      </a:r>
                      <a:endParaRPr lang="en-GB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GB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▼</a:t>
                      </a:r>
                      <a:endParaRPr lang="en-GB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The advice and support you got from the Nutrition and Dietetic Department: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Helped you get a better understanding of your  </a:t>
                      </a:r>
                      <a:r>
                        <a:rPr lang="en-GB" sz="11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child’s condition</a:t>
                      </a:r>
                      <a:r>
                        <a:rPr lang="en-GB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Was tailored to your lifestyle.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You were able to put into practice.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Reassured you in managing </a:t>
                      </a:r>
                      <a:r>
                        <a:rPr lang="en-GB" sz="1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your </a:t>
                      </a:r>
                      <a:r>
                        <a:rPr lang="en-GB" sz="110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child’s condition</a:t>
                      </a:r>
                      <a:r>
                        <a:rPr lang="en-GB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19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235</TotalTime>
  <Words>599</Words>
  <Application>Microsoft Office PowerPoint</Application>
  <PresentationFormat>On-screen Show (4:3)</PresentationFormat>
  <Paragraphs>196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Royal Free London NHS Foundation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&amp; Implementing Patient Reported Outcome Measures for Dietetics</dc:title>
  <dc:creator>sc21</dc:creator>
  <cp:lastModifiedBy>Keith</cp:lastModifiedBy>
  <cp:revision>25</cp:revision>
  <dcterms:created xsi:type="dcterms:W3CDTF">2014-05-29T15:06:25Z</dcterms:created>
  <dcterms:modified xsi:type="dcterms:W3CDTF">2015-02-06T11:14:53Z</dcterms:modified>
</cp:coreProperties>
</file>