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296" r:id="rId3"/>
    <p:sldId id="297" r:id="rId4"/>
    <p:sldId id="298" r:id="rId5"/>
    <p:sldId id="315" r:id="rId6"/>
    <p:sldId id="317" r:id="rId7"/>
    <p:sldId id="323" r:id="rId8"/>
    <p:sldId id="324" r:id="rId9"/>
    <p:sldId id="322" r:id="rId10"/>
    <p:sldId id="321" r:id="rId11"/>
    <p:sldId id="285" r:id="rId12"/>
    <p:sldId id="281" r:id="rId13"/>
    <p:sldId id="312" r:id="rId14"/>
    <p:sldId id="313" r:id="rId15"/>
    <p:sldId id="302" r:id="rId16"/>
    <p:sldId id="303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28" autoAdjust="0"/>
  </p:normalViewPr>
  <p:slideViewPr>
    <p:cSldViewPr>
      <p:cViewPr>
        <p:scale>
          <a:sx n="77" d="100"/>
          <a:sy n="77" d="100"/>
        </p:scale>
        <p:origin x="-188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75A1-ED1E-4900-AE41-FF0C4DC0F345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F1E32-3342-4416-9363-02A659576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2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AB101E4E-4E52-4C72-A240-16D6C64BD08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726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8C15-FE48-4EC9-B798-4C51F8F84089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003830" y="5318072"/>
            <a:ext cx="431944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00125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1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8C15-FE48-4EC9-B798-4C51F8F8408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32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A083BF4D-D5D6-4E57-B7F5-564E51897079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071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814CD240-8B41-429E-A7C9-2865220029D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700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fld id="{4533C417-DCBE-4269-A646-1D3FA2A7C273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260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GDm</a:t>
            </a:r>
            <a:r>
              <a:rPr lang="en-GB" dirty="0" smtClean="0"/>
              <a:t>-Health Management System was designed to allow women to monitor their BG using a glucose meter with a smartphone running a preloaded software application. Readings are automatically transferred from the glucose meter via Bluetooth to the phone and from the phone to an NHS server</a:t>
            </a:r>
            <a:r>
              <a:rPr lang="en-GB" baseline="0" dirty="0" smtClean="0"/>
              <a:t> using the 3G network. The use of Bluetooth allows automatic real-time upload of BGs without the need for patients to enter the data manually, removing the possibility of error.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1E32-3342-4416-9363-02A6595767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clinical team can access the BG readings from each patient through a purpose built website.</a:t>
            </a:r>
          </a:p>
          <a:p>
            <a:r>
              <a:rPr lang="en-GB" dirty="0" smtClean="0"/>
              <a:t>Pre</a:t>
            </a:r>
            <a:r>
              <a:rPr lang="en-GB" baseline="0" dirty="0" smtClean="0"/>
              <a:t> set warnings can be programmed to warn the clinicians and prioritise patient care.</a:t>
            </a:r>
          </a:p>
          <a:p>
            <a:r>
              <a:rPr lang="en-GB" baseline="0" dirty="0" smtClean="0"/>
              <a:t>They can communicate with patients via text messages.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1E32-3342-4416-9363-02A6595767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8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Patient interface- The</a:t>
            </a:r>
            <a:r>
              <a:rPr lang="en-GB" baseline="0" dirty="0" smtClean="0"/>
              <a:t> patients use the phone app to tag their readings, document doses of medication and add comments e.g. high reading/naughty meal…………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A5BB4-12E9-4322-AA05-EC9BCE73D6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8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 sz="1600">
                <a:solidFill>
                  <a:srgbClr val="656565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150E6A6-37CA-415E-9E8E-9121DBE73697}" type="slidenum">
              <a:rPr lang="en-GB" altLang="en-US" sz="1200">
                <a:solidFill>
                  <a:schemeClr val="tx1"/>
                </a:solidFill>
                <a:latin typeface="Verdana" pitchFamily="34" charset="0"/>
              </a:rPr>
              <a:pPr/>
              <a:t>10</a:t>
            </a:fld>
            <a:endParaRPr lang="en-GB" altLang="en-US" sz="12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45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8009-705B-1F4E-96EA-A52DA37F90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5A4FA-AFB7-4353-A08D-EC2ACBA322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8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6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7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216242"/>
            <a:ext cx="9144000" cy="641758"/>
          </a:xfrm>
          <a:prstGeom prst="rect">
            <a:avLst/>
          </a:prstGeom>
          <a:solidFill>
            <a:srgbClr val="002147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http://www.ox.ac.uk/images/hi_res/2258_ox_brand_blue_pos_re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04" y="6282205"/>
            <a:ext cx="1657371" cy="50983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9" y="184559"/>
            <a:ext cx="2376264" cy="316835"/>
          </a:xfrm>
          <a:prstGeom prst="rect">
            <a:avLst/>
          </a:prstGeom>
        </p:spPr>
      </p:pic>
      <p:pic>
        <p:nvPicPr>
          <p:cNvPr id="10" name="Picture 6" descr="OUH_Powerpoint_Page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4" b="92000"/>
          <a:stretch/>
        </p:blipFill>
        <p:spPr bwMode="auto">
          <a:xfrm>
            <a:off x="5796136" y="18105"/>
            <a:ext cx="3319264" cy="38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5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9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7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7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4249-A433-4FFB-8C3B-F35CDEC40011}" type="datetimeFigureOut">
              <a:rPr lang="en-GB" smtClean="0"/>
              <a:t>14/07/2015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97FB-7C9C-4DA9-8F31-CC151B79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xfordahsn.org" TargetMode="External"/><Relationship Id="rId2" Type="http://schemas.openxmlformats.org/officeDocument/2006/relationships/hyperlink" Target="mailto:Lucy.mackillop@oxfordahs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30930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Adoption of the Gestational </a:t>
            </a:r>
          </a:p>
          <a:p>
            <a:pPr algn="ctr"/>
            <a:r>
              <a:rPr lang="en-GB" sz="5400" b="1" dirty="0" smtClean="0"/>
              <a:t>Diabetes Management System (</a:t>
            </a:r>
            <a:r>
              <a:rPr lang="en-GB" sz="5400" b="1" dirty="0" err="1" smtClean="0"/>
              <a:t>GDm</a:t>
            </a:r>
            <a:r>
              <a:rPr lang="en-GB" sz="5400" b="1" dirty="0" smtClean="0"/>
              <a:t>-health)</a:t>
            </a:r>
          </a:p>
          <a:p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Ms Tracey Marriott</a:t>
            </a:r>
            <a:r>
              <a:rPr lang="en-GB" i="1" dirty="0" smtClean="0"/>
              <a:t>, Director of Innovation Adoption, </a:t>
            </a:r>
          </a:p>
          <a:p>
            <a:r>
              <a:rPr lang="en-GB" i="1" dirty="0" smtClean="0"/>
              <a:t>BA Hons, Dip, MBA</a:t>
            </a:r>
          </a:p>
          <a:p>
            <a:r>
              <a:rPr lang="en-GB" i="1" dirty="0" smtClean="0"/>
              <a:t>Oxford Academic Health Science Network</a:t>
            </a:r>
          </a:p>
          <a:p>
            <a:endParaRPr lang="en-GB" i="1" dirty="0"/>
          </a:p>
          <a:p>
            <a:r>
              <a:rPr lang="en-AU" b="1" dirty="0"/>
              <a:t>Dr Lucy Mackillop</a:t>
            </a:r>
            <a:r>
              <a:rPr lang="en-AU" i="1" dirty="0"/>
              <a:t>, Consultant Obstetric Physician</a:t>
            </a:r>
          </a:p>
          <a:p>
            <a:r>
              <a:rPr lang="en-AU" i="1" dirty="0"/>
              <a:t>Honorary Senior Clinical Lecturer</a:t>
            </a:r>
          </a:p>
          <a:p>
            <a:r>
              <a:rPr lang="en-AU" i="1" dirty="0"/>
              <a:t>Oxford </a:t>
            </a:r>
            <a:r>
              <a:rPr lang="en-AU" i="1" dirty="0" smtClean="0"/>
              <a:t>University </a:t>
            </a:r>
            <a:r>
              <a:rPr lang="en-AU" i="1" dirty="0"/>
              <a:t>Hospitals NHS Trust</a:t>
            </a:r>
            <a:endParaRPr lang="en-GB" i="1" dirty="0"/>
          </a:p>
        </p:txBody>
      </p:sp>
      <p:pic>
        <p:nvPicPr>
          <p:cNvPr id="3" name="Picture 3" descr="C:\Users\newc3929\Dropbox\GDm-Health (RCT)\Isobel\Photo 21-06-2013 14 11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2" b="13680"/>
          <a:stretch>
            <a:fillRect/>
          </a:stretch>
        </p:blipFill>
        <p:spPr bwMode="auto">
          <a:xfrm>
            <a:off x="5587898" y="4337862"/>
            <a:ext cx="3214066" cy="167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0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Real-time management (GDm-Health)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27233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12" y="666428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8112" y="1700808"/>
            <a:ext cx="8355874" cy="1656184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of new technologies for the management of GDM </a:t>
            </a:r>
          </a:p>
          <a:p>
            <a:r>
              <a:rPr lang="en-GB" dirty="0" smtClean="0"/>
              <a:t>Tele-health system tested by patients</a:t>
            </a:r>
          </a:p>
          <a:p>
            <a:r>
              <a:rPr lang="en-GB" dirty="0" smtClean="0"/>
              <a:t>High patient and provider satisfaction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112" y="3212976"/>
            <a:ext cx="8355874" cy="267764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GB" sz="2800" dirty="0"/>
              <a:t>Advantages</a:t>
            </a:r>
            <a:r>
              <a:rPr lang="en-GB" sz="2800" dirty="0" smtClean="0"/>
              <a:t>:</a:t>
            </a:r>
          </a:p>
          <a:p>
            <a:pPr lvl="1">
              <a:buClr>
                <a:schemeClr val="accent3"/>
              </a:buClr>
              <a:buFont typeface="Wingdings" charset="2"/>
              <a:buChar char="ü"/>
            </a:pPr>
            <a:r>
              <a:rPr lang="en-GB" sz="2000" dirty="0" smtClean="0"/>
              <a:t>Electronic transfer of data</a:t>
            </a:r>
          </a:p>
          <a:p>
            <a:pPr lvl="1">
              <a:buClr>
                <a:schemeClr val="accent3"/>
              </a:buClr>
              <a:buFont typeface="Wingdings" charset="2"/>
              <a:buChar char="ü"/>
            </a:pPr>
            <a:r>
              <a:rPr lang="en-GB" sz="2000" dirty="0" smtClean="0"/>
              <a:t>Real-time transmission </a:t>
            </a:r>
          </a:p>
          <a:p>
            <a:pPr lvl="1">
              <a:buClr>
                <a:schemeClr val="accent3"/>
              </a:buClr>
              <a:buFont typeface="Wingdings" charset="2"/>
              <a:buChar char="ü"/>
            </a:pPr>
            <a:r>
              <a:rPr lang="en-GB" sz="2000" dirty="0" smtClean="0"/>
              <a:t>Real-time feedback</a:t>
            </a:r>
            <a:endParaRPr lang="en-GB" sz="2000" dirty="0"/>
          </a:p>
          <a:p>
            <a:pPr lvl="1">
              <a:buClr>
                <a:schemeClr val="accent3"/>
              </a:buClr>
              <a:buFont typeface="Wingdings" charset="2"/>
              <a:buChar char="ü"/>
            </a:pPr>
            <a:r>
              <a:rPr lang="en-GB" sz="2000" dirty="0" smtClean="0"/>
              <a:t>Prioritisation of patients who require extra support/intervention</a:t>
            </a:r>
          </a:p>
          <a:p>
            <a:pPr lvl="1">
              <a:buClr>
                <a:schemeClr val="accent3"/>
              </a:buClr>
              <a:buFont typeface="Wingdings" charset="2"/>
              <a:buChar char="ü"/>
            </a:pPr>
            <a:r>
              <a:rPr lang="en-GB" sz="2000" dirty="0" smtClean="0"/>
              <a:t>Facilitates team-based working</a:t>
            </a:r>
          </a:p>
          <a:p>
            <a:pPr lvl="1">
              <a:buClr>
                <a:schemeClr val="accent3"/>
              </a:buClr>
              <a:buFont typeface="Wingdings" charset="2"/>
              <a:buChar char="ü"/>
            </a:pPr>
            <a:r>
              <a:rPr lang="en-GB" sz="2000" dirty="0" smtClean="0"/>
              <a:t>BGs and other information recorded electronically – facilitates  </a:t>
            </a:r>
          </a:p>
          <a:p>
            <a:pPr lvl="1">
              <a:buClr>
                <a:schemeClr val="accent3"/>
              </a:buClr>
            </a:pPr>
            <a:r>
              <a:rPr lang="en-GB" sz="2000" dirty="0"/>
              <a:t> </a:t>
            </a:r>
            <a:r>
              <a:rPr lang="en-GB" sz="2000" dirty="0" smtClean="0"/>
              <a:t>   meaningful audit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92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ted Kingdom Countie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5" y="11358"/>
            <a:ext cx="3902763" cy="61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915816" y="620688"/>
            <a:ext cx="5509260" cy="5400600"/>
            <a:chOff x="3059832" y="836712"/>
            <a:chExt cx="5509260" cy="5400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1" y="836712"/>
              <a:ext cx="3709061" cy="54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059832" y="1161192"/>
              <a:ext cx="1908016" cy="37799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275856" y="4941168"/>
              <a:ext cx="1728192" cy="419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5724128" y="2996951"/>
              <a:ext cx="396754" cy="40872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948264" y="1844824"/>
              <a:ext cx="357759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23518" y="4293096"/>
              <a:ext cx="544725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86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3851"/>
            <a:ext cx="9144000" cy="830997"/>
          </a:xfrm>
          <a:prstGeom prst="rect">
            <a:avLst/>
          </a:prstGeom>
          <a:solidFill>
            <a:srgbClr val="ACC64E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 </a:t>
            </a:r>
            <a:r>
              <a:rPr lang="en-GB" sz="3800" dirty="0" smtClean="0">
                <a:solidFill>
                  <a:schemeClr val="bg1"/>
                </a:solidFill>
                <a:latin typeface="+mj-lt"/>
              </a:rPr>
              <a:t>Clinical Innovation Adoption Programme</a:t>
            </a:r>
            <a:endParaRPr lang="en-GB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utoShape 12" descr="data:image/jpeg;base64,/9j/4AAQSkZJRgABAQAAAQABAAD/2wCEAAkGBxMREhUSEhQWFBUSGBYaGBcXFhcZGhgfFBQXFx4dGhgbHSggGBwlHBQVLTchJSouLjEuFx8zODMsNygxLisBCgoKDAwMDgwMDysZFBkrLCsrKysrKysrKysrKysrKysrKysrKysrKysrKysrKysrKysrKysrKysrKysrKysrK//AABEIADUBLAMBIgACEQEDEQH/xAAcAAEAAQUBAQAAAAAAAAAAAAAABgEDBAUHAgj/xABEEAACAQMCAwUDBgoJBQAAAAABAgMAERIEIQUTMQYiQVFhBxQyI0JScYGRFzRDU2JykqGx4TVzgoOTsrPB0iQlM9Hw/8QAFAEBAAAAAAAAAAAAAAAAAAAAAP/EABQRAQAAAAAAAAAAAAAAAAAAAAD/2gAMAwEAAhEDEQA/AO40pWv45xePRwmea+ClQcRc942G31mg2FK0fZztVptdkIGOSWJVhibHxA8RW31U4jRpG+FFLH6lFz+4UF2lRzs/210utk5UOeWJbvLYWFvH7a99pO1+n0Lok2d3UsMVvsDagkFKxOF69NREk0d8JBcXFj9orC7QdptNogOe9mbcIN2PrYeHqaDcUrn6+1fS3tyZgPOyfwyvUt4Bx6DWoZIGLBTZgQQQbXsQfSg2dKg/4UdD5S/sfzp+FHReUv7H86CcUrG4brVniSZL4yKGFxY2PmKvq4N7EGxsbHofI0HqleVcHoQfDb0qkkgW2RAuQBc2uT0A9aD3SvEcqtfEg4mxsQbEeB8j6V7oFKV4mmVBdmCgkC5IG7GwG/iSR99B7pXkuAQLi56Dzt5V6oFKVZTVxnGzqcwWWzDvAWuV33AyG48xQXqV5jkDAMpBBFwQbgg+IPiKo8iiwJAyNhcgXNr2HmbA/dQe6Uqzq9XHEucjqi7C7MFFz0Fz40F6lKUClKUClKUClKUClKUCof7V/wCjpP14v9QVMKh/tX/o6T9eL/UFBxzg3FZNJMs8RsyHoejDxU+hrub8Xj1nDpZ4js0Mtx4qRG11PqK5v2G7OJr9JqozYSK6GNvoti2x/RPj/KtRwPjMvD21GnkVgsqSRyRnqrYMoYetz9o+yg2nsh/Hv7p/4rWd7aPxiD+qb/PWD7Ivx7+6f+K1ne2j8Yg/qm/z0E37IaoRcKhlb4Y4Sx/s3P8AtXI+G6eXi2uAkazTEs7fQUbnEeQGwFdL0UZbgIA6+7N+65/2qD+yeZV16g7ZxuB9ex/gDQdDX2c8Pww5THb4uY+X13Bt+61bbs1wCLQxcmIsQWZiWsWJPmQANgAOnhW2pQfO/YvQR6jVwxTC8bk5DIr0QnqCCNwK6x+D3hn5o/48v/OuOcB4Y2qmjgQhWk2BN7Cyk+H1VMT7KdX+eiHr3/8A1Qdd0mnWJFjQWVAFUeQAsKiumU6eTUatASvPcToLm6qFtIB9JN726r9QqXCsXQtGeZyx+UYPsfi2v16+FBFuCzvK/IjmMSM2qlzjwLP/ANSVAQsCoABuTY/EvSreqE0wxfUuTDrUjDRiMXBEZBIKEZLc9Nrk7dAN/pOGaSWFOXGoiBYpa6YksQ2JFityDWXDwmCNcVjVVzD2GwyFrN9ewoNCmrlab3ZZDGJJp7yKqZ2hSLui645MZCbkHZT9lJdbqOYumE521CxmXFCxRtO8mJFscwVG9vEbVuOIabT3SOSO/PkJFvp4Fsr3upxU7irGik0toBGlgzyGPboyKwZib3vbLc360GBJrZ0lOk5x3lRRMypmFeJ5LbDAveMgG3Q9Nt8XiUkqySQPMZljbQMuQQOC+qIORUAE90eA2qU6jhkMmWaK3Mxyv44fCb+BF9iKsw8D0yXxjUFsCx3JJjbJSSTckMfGgwO0UhXUQMNisWrIPqI0NY+l1M8a6WV5zJ7yFDqyoEUtC0gZcQGWxXe5N7npUh1GkjkILqGKhgPQOLMPtAFY3EuTBDzHXuaVc1AFyoRCuwv9EkUGj4TqJyyJNPMjzod8YGjYgBsoJEUhRa+zg3H1Vr+Ao/I0UYlcCXSTtlaPJMRp7KhKbL3j1ud9ybCpOdFpdIDMVWMILA9445bWRd7X22Ub1Y4ZPpWaONI2jaONliWSOSM4HHIJmBkO6t7b7CgweysroNHEZGZJNIXs2PVTCAAQo2AY+u+96xtYX1DQnnyLbWTRjDl7BVlAPeQ94Wt5bnapLNwmB0SMoMYgAgBIKbWsCDcbCvUHC4ECqkaqEYuoHQMQQSP2j99BFDxjVsj6hBMSruFjtpxCQkhXFizBwxA+K4sT0tW37UaQvNo7SOnyxFlw68mU5d5DvtbysTtfcbFuC6dn5pjUtfK+9iw+cVvYtt1tesOfjWndt45pDC7WZdPMwDLkhsyrY9WFBrff5/dvfucb5f8AgxTC3Mx5fTPmW8cuvhbatnwFppHlkkluiSyoiBVAsrkXY2uTttawt51lJwjTlxNyxkTnvcd76RXoG9bXrMggVLhQBcsxHmWNyftJoLtKpetfBxmN5FjGWTtMo22vAQG8fNhag2NKpel6CtKpel6CtKUoFRH2qITw6QAE9+LoL/lBUuqhF6DnHsXjIj1NwRd4+oI+a1ZHtP7Jc9PeoFvLGO+o+eo8f1l/ePqFT9VA6C1VoOMeySJhriSpA5T9QfNazfbLCzaiAhWPyTdAT8/0rrCoB0AFVKg9aDQ9iIv+3adWHWOxBHnfYiuUdpeyuo4dPnEHMatlFKtyVtuA1uhHr1ruwqhFBxiL2o63HDGFn6ZYNc/2Q1r/AP1q6D7PuJ6nUaYtq1YOHIDMgTJSARYADpcj7KkY06fRX7hVyg+cOC6ifSzJNHGc472DIxG4I3AsfGpb+EriP5mL/Bl/512DAeQ+6mA8h91Bg9n9a8+milkAV5EBYAEAE+h3Farh2hnZ9QU1DRLz37ojjbwXe7AmpLS1BzqBWC6cTGPlCJ8TNkIzJzmyLY7ZY42y9beNZejCgw+9vlpsZuWWEgjy5gxD57kBL4l+ov41OSo6WoVB60EF4ZGjyBUDNEdbIFzyPdOjI2y3wve1euG8KjK6NSllaXUFgLjLESAZW6i1tjU4tS1BpeBxmNtVEmypIOWpvZcokaw8lyJ29TUYJg5Gn3f3vm6fm7tzcucnM5gHzL5de7a1vCug2piPKghcehVdK2oAbnLqHYPdsgPeiMR+hj83pWv48IDo9VzsvfPlrjvcy92xCAfksbdO7brvXRLUKjyoNP2kBHIlKlkhmDuFBYhcHXLEbtiWU7eVWtbxeOYFdLaaUJIyMoDLGwQ4lmOykkgW67+V631UVQOgtQQZDpf+k5Bbnc2LPd8/0uff1+l49KtDQsmjikFzzJTz2cubR5yWU495Yw2F7eF77XqfYjypagjXZRflZjG0ZisndiD8sP3rlGbbcWuF22HnWv0GqCGUHXiD5ef5MrDteVj84X36/bU1At0qhjHkPuoIbxFwdSzKXOjzj94I+EyfNK+OHwZ22+HwyquhOnsOeX985vexLc3LmbYj81a36ONTLEdLUxHXxoOduHOeTxpq+a2JIlMwPM7uKjYx422+G3XxrI1Sy5EwA8y/E8LDe5ZLW9fKp5iOvjS1BANKFuvIeMERS5iPnFmXlHabL4WyxsW71wQPGs+DQ8mPQyQgiWQKrsSxL5aZms9zv3lXr08LVMAo8utLUEO4MdPhBiX982z3bmZ4nPnA/Mvfrt0t4VruDhj7v30XU5pzNpTOTf5QSDpiRlue6Li3hXQsR1piOvjQV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7572" y="1762860"/>
            <a:ext cx="5395317" cy="4904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b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300" kern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1109" y="3087718"/>
            <a:ext cx="6212292" cy="564753"/>
            <a:chOff x="345127" y="846128"/>
            <a:chExt cx="6212292" cy="564753"/>
          </a:xfrm>
        </p:grpSpPr>
        <p:sp>
          <p:nvSpPr>
            <p:cNvPr id="21" name="Rectangle 20"/>
            <p:cNvSpPr/>
            <p:nvPr/>
          </p:nvSpPr>
          <p:spPr>
            <a:xfrm>
              <a:off x="345127" y="846128"/>
              <a:ext cx="6212292" cy="5647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345127" y="846128"/>
              <a:ext cx="6212292" cy="564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b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11109" y="3869703"/>
            <a:ext cx="6212292" cy="564753"/>
            <a:chOff x="345127" y="1628113"/>
            <a:chExt cx="6212292" cy="564753"/>
          </a:xfrm>
        </p:grpSpPr>
        <p:sp>
          <p:nvSpPr>
            <p:cNvPr id="19" name="Rectangle 18"/>
            <p:cNvSpPr/>
            <p:nvPr/>
          </p:nvSpPr>
          <p:spPr>
            <a:xfrm>
              <a:off x="345127" y="1628113"/>
              <a:ext cx="6212292" cy="5647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45127" y="1628113"/>
              <a:ext cx="6212292" cy="564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b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11109" y="5433674"/>
            <a:ext cx="6212292" cy="564753"/>
            <a:chOff x="345127" y="3192084"/>
            <a:chExt cx="6212292" cy="564753"/>
          </a:xfrm>
        </p:grpSpPr>
        <p:sp>
          <p:nvSpPr>
            <p:cNvPr id="15" name="Rectangle 14"/>
            <p:cNvSpPr/>
            <p:nvPr/>
          </p:nvSpPr>
          <p:spPr>
            <a:xfrm>
              <a:off x="345127" y="3192084"/>
              <a:ext cx="6212292" cy="5647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45127" y="3192084"/>
              <a:ext cx="6212292" cy="564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b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kern="12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87159" y="2639904"/>
            <a:ext cx="80800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6667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Assessing the strategic priorities and clinical needs of the </a:t>
            </a:r>
            <a:r>
              <a:rPr lang="en-GB" sz="2000" dirty="0" smtClean="0">
                <a:latin typeface="+mj-lt"/>
              </a:rPr>
              <a:t>population</a:t>
            </a:r>
          </a:p>
          <a:p>
            <a:pPr marL="342900" indent="-342900" defTabSz="6667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Identifying best innovations that contribute to the resolution of the </a:t>
            </a:r>
            <a:r>
              <a:rPr lang="en-GB" sz="2000" dirty="0" smtClean="0">
                <a:latin typeface="+mj-lt"/>
              </a:rPr>
              <a:t>priorities</a:t>
            </a:r>
          </a:p>
          <a:p>
            <a:pPr marL="342900" lvl="0" indent="-342900" defTabSz="6667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Redesigning clinical pathways with the objective to integrate innovations at all relevant points so as to increase quality of care and cost </a:t>
            </a:r>
            <a:r>
              <a:rPr lang="en-GB" sz="2000" dirty="0" smtClean="0">
                <a:latin typeface="+mj-lt"/>
              </a:rPr>
              <a:t>efficiency</a:t>
            </a:r>
          </a:p>
          <a:p>
            <a:pPr marL="342900" lvl="0" indent="-342900" defTabSz="6667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Working closely with Wealth Creation to develop meaningful engagement with Industry and to deliver the above and to  articulate the </a:t>
            </a:r>
            <a:r>
              <a:rPr lang="en-GB" sz="2000" dirty="0" smtClean="0">
                <a:latin typeface="+mj-lt"/>
              </a:rPr>
              <a:t>requirements</a:t>
            </a:r>
          </a:p>
          <a:p>
            <a:pPr marL="342900" indent="-342900" defTabSz="6667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Embedding innovation adoption in local NHS planning and contracting so that projects provide maximum quality impact and cost savings</a:t>
            </a:r>
            <a:r>
              <a:rPr lang="en-GB" sz="2000" dirty="0" smtClean="0">
                <a:latin typeface="+mj-lt"/>
              </a:rPr>
              <a:t>.</a:t>
            </a:r>
            <a:endParaRPr lang="en-GB" sz="20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1831741"/>
            <a:ext cx="789718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Aft>
                <a:spcPct val="35000"/>
              </a:spcAft>
            </a:pPr>
            <a:r>
              <a:rPr lang="en-GB" b="1" dirty="0">
                <a:solidFill>
                  <a:schemeClr val="tx2"/>
                </a:solidFill>
              </a:rPr>
              <a:t>The key objective </a:t>
            </a:r>
            <a:r>
              <a:rPr lang="en-GB" b="1" dirty="0" smtClean="0">
                <a:solidFill>
                  <a:schemeClr val="tx2"/>
                </a:solidFill>
              </a:rPr>
              <a:t>is to increase </a:t>
            </a:r>
            <a:r>
              <a:rPr lang="en-GB" b="1" dirty="0">
                <a:solidFill>
                  <a:schemeClr val="tx2"/>
                </a:solidFill>
              </a:rPr>
              <a:t>the speed of Clinical Innovation Adoption across the region by:</a:t>
            </a:r>
          </a:p>
        </p:txBody>
      </p:sp>
    </p:spTree>
    <p:extLst>
      <p:ext uri="{BB962C8B-B14F-4D97-AF65-F5344CB8AC3E}">
        <p14:creationId xmlns:p14="http://schemas.microsoft.com/office/powerpoint/2010/main" val="42853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61" y="189421"/>
            <a:ext cx="8589981" cy="1143000"/>
          </a:xfrm>
        </p:spPr>
        <p:txBody>
          <a:bodyPr/>
          <a:lstStyle/>
          <a:p>
            <a:r>
              <a:rPr lang="en-GB" sz="3500" dirty="0" smtClean="0"/>
              <a:t>Developing a New Product, Engaging the NHS</a:t>
            </a:r>
            <a:endParaRPr lang="en-GB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271" y="3098607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An idea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8766" y="3150334"/>
            <a:ext cx="142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Getting into Position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9651" y="3477972"/>
            <a:ext cx="1441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- Make contact with possible routes for assistance such as SBRI, Innovation Technology Fund, Innovation UK, your local AHSNs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5275" y="3076092"/>
            <a:ext cx="165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Getting the idea straight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1399" y="3634179"/>
            <a:ext cx="142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Ready to launch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5037" y="3367856"/>
            <a:ext cx="142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Strike the target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31439"/>
              </p:ext>
            </p:extLst>
          </p:nvPr>
        </p:nvGraphicFramePr>
        <p:xfrm>
          <a:off x="302435" y="1105031"/>
          <a:ext cx="8482405" cy="504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933"/>
                <a:gridCol w="1678193"/>
                <a:gridCol w="1904103"/>
                <a:gridCol w="1933683"/>
                <a:gridCol w="1398493"/>
              </a:tblGrid>
              <a:tr h="1542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262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443747" y="1271982"/>
            <a:ext cx="1129553" cy="1611821"/>
            <a:chOff x="734398" y="1455197"/>
            <a:chExt cx="1129553" cy="1720789"/>
          </a:xfrm>
        </p:grpSpPr>
        <p:pic>
          <p:nvPicPr>
            <p:cNvPr id="39" name="Picture 3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174" y="1455197"/>
              <a:ext cx="517525" cy="13493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4398" y="2868209"/>
              <a:ext cx="1129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latin typeface="+mj-lt"/>
                </a:rPr>
                <a:t>An Idea</a:t>
              </a:r>
              <a:endParaRPr lang="en-GB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0224" y="3068553"/>
            <a:ext cx="1601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-Know your USP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-Check the clinical need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-Get clinicians on board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-Have a Business Plan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-Do initial Market research of interest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-Do a small Health Economic piece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-Understand the care pathway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-Research the competition</a:t>
            </a:r>
          </a:p>
          <a:p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-Check feasibility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70481" y="1271982"/>
            <a:ext cx="1763176" cy="1649001"/>
            <a:chOff x="1993259" y="1455198"/>
            <a:chExt cx="1763176" cy="1649001"/>
          </a:xfrm>
        </p:grpSpPr>
        <p:pic>
          <p:nvPicPr>
            <p:cNvPr id="38" name="Picture 3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73" y="1455198"/>
              <a:ext cx="510540" cy="129177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993259" y="2781354"/>
              <a:ext cx="1763176" cy="322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b="1" dirty="0" smtClean="0">
                  <a:solidFill>
                    <a:schemeClr val="bg1"/>
                  </a:solidFill>
                  <a:latin typeface="+mj-lt"/>
                </a:rPr>
                <a:t>Get </a:t>
              </a: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the Idea Straight </a:t>
              </a:r>
              <a:endParaRPr lang="en-GB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18054" y="3032774"/>
            <a:ext cx="1635620" cy="167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-Make contact with possible routes for assistance such as SBRI, Innovation Technology Fund, Innovation UK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, other expert organisations and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your local AHSNs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5201" y="3008584"/>
            <a:ext cx="1958302" cy="2266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latin typeface="+mn-lt"/>
              </a:rPr>
              <a:t>-Do impact studies in Clinical Setting to determine real benefits.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latin typeface="+mn-lt"/>
              </a:rPr>
              <a:t>- Do a detailed Health Economics proposal to get into the detail.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latin typeface="+mn-lt"/>
              </a:rPr>
              <a:t>-Always ask yourself are you providing a solution to a problem?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en-GB" sz="1200" b="1" dirty="0">
                <a:solidFill>
                  <a:schemeClr val="bg1"/>
                </a:solidFill>
                <a:latin typeface="+mn-lt"/>
              </a:rPr>
              <a:t>Is the evidence fit for </a:t>
            </a:r>
            <a:r>
              <a:rPr lang="en-GB" sz="1200" b="1" dirty="0" smtClean="0">
                <a:solidFill>
                  <a:schemeClr val="bg1"/>
                </a:solidFill>
                <a:latin typeface="+mn-lt"/>
              </a:rPr>
              <a:t>purpose?</a:t>
            </a:r>
            <a:endParaRPr lang="en-GB" sz="1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17588" y="1149457"/>
            <a:ext cx="1432315" cy="1762816"/>
            <a:chOff x="3856056" y="1460912"/>
            <a:chExt cx="1432315" cy="1762816"/>
          </a:xfrm>
        </p:grpSpPr>
        <p:pic>
          <p:nvPicPr>
            <p:cNvPr id="37" name="Picture 3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804" y="1460912"/>
              <a:ext cx="625475" cy="13436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856056" y="2900883"/>
              <a:ext cx="1432315" cy="322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Get into Position</a:t>
              </a:r>
              <a:endParaRPr lang="en-GB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23503" y="3018487"/>
            <a:ext cx="1764254" cy="187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-Get advice from your local AHSN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- Choose your </a:t>
            </a:r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Early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Adopters wisely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j-lt"/>
              </a:rPr>
              <a:t>is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the innovation fitting in with the care pathway and is there a comprehensive Business Case for it?</a:t>
            </a:r>
            <a:endParaRPr lang="en-GB" sz="12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708643" y="1126635"/>
            <a:ext cx="1406603" cy="1794348"/>
            <a:chOff x="5688368" y="1455198"/>
            <a:chExt cx="1406603" cy="1794348"/>
          </a:xfrm>
        </p:grpSpPr>
        <p:pic>
          <p:nvPicPr>
            <p:cNvPr id="36" name="Picture 3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733" y="1455198"/>
              <a:ext cx="544195" cy="126648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688368" y="2926701"/>
              <a:ext cx="1406603" cy="322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latin typeface="+mj-lt"/>
                </a:rPr>
                <a:t>Ready to Launch</a:t>
              </a:r>
              <a:endParaRPr lang="en-GB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04887" y="3068553"/>
            <a:ext cx="1029170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+mn-lt"/>
              </a:rPr>
              <a:t>- Best positioned to succeed!</a:t>
            </a:r>
            <a:endParaRPr lang="en-GB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384909" y="1231274"/>
            <a:ext cx="1423121" cy="1706899"/>
            <a:chOff x="7494967" y="1516829"/>
            <a:chExt cx="1423121" cy="1706899"/>
          </a:xfrm>
        </p:grpSpPr>
        <p:pic>
          <p:nvPicPr>
            <p:cNvPr id="35" name="Picture 34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715" y="1516829"/>
              <a:ext cx="914400" cy="128774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494967" y="2900883"/>
              <a:ext cx="1423121" cy="32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400" b="1" dirty="0">
                  <a:solidFill>
                    <a:schemeClr val="bg1"/>
                  </a:solidFill>
                  <a:latin typeface="+mn-lt"/>
                </a:rPr>
                <a:t>Strike the Target</a:t>
              </a:r>
              <a:endParaRPr lang="en-GB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1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016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Adoption of GDm-health in clinical practice</a:t>
            </a: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13684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r="18211"/>
          <a:stretch>
            <a:fillRect/>
          </a:stretch>
        </p:blipFill>
        <p:spPr bwMode="auto">
          <a:xfrm>
            <a:off x="5508104" y="1556792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043363"/>
            <a:ext cx="36544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0825" y="1753962"/>
            <a:ext cx="4968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21" tIns="64966" rIns="129921" bIns="64966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u="sng" dirty="0">
                <a:solidFill>
                  <a:prstClr val="black"/>
                </a:solidFill>
                <a:latin typeface="+mn-lt"/>
                <a:ea typeface="+mn-ea"/>
              </a:rPr>
              <a:t>2012 – 2015: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 Beta testing + service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development (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50 women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, approximately 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20,000 BG readings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800" dirty="0">
              <a:solidFill>
                <a:prstClr val="black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u="sng" dirty="0">
                <a:solidFill>
                  <a:prstClr val="black"/>
                </a:solidFill>
                <a:latin typeface="+mn-lt"/>
                <a:ea typeface="+mn-ea"/>
              </a:rPr>
              <a:t>2013 – 2015: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Randomised Controlled Trial 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in OUH NHS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Trust 	(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200 women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800" dirty="0" smtClean="0">
              <a:solidFill>
                <a:prstClr val="black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Best 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Digital Initiative award for Quality in Care Diabetes 2014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1800" dirty="0" smtClean="0">
              <a:solidFill>
                <a:prstClr val="black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1800" dirty="0">
              <a:solidFill>
                <a:prstClr val="black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18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50825" y="3860800"/>
            <a:ext cx="4968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21" tIns="64966" rIns="129921" bIns="64966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636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800" dirty="0" smtClean="0">
              <a:solidFill>
                <a:prstClr val="black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Clinical Innovation Adoption in local region supported by Oxford AHSN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800" dirty="0" smtClean="0">
              <a:solidFill>
                <a:prstClr val="black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26% reduction in clinic visits for women using the </a:t>
            </a:r>
            <a:r>
              <a:rPr lang="en-GB" sz="1800" dirty="0" err="1">
                <a:solidFill>
                  <a:prstClr val="black"/>
                </a:solidFill>
                <a:latin typeface="+mn-lt"/>
                <a:ea typeface="+mn-ea"/>
              </a:rPr>
              <a:t>GDm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-health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app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800" dirty="0" smtClean="0">
                <a:solidFill>
                  <a:prstClr val="black"/>
                </a:solidFill>
                <a:latin typeface="+mn-lt"/>
                <a:ea typeface="+mn-ea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50% decrease in time 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spent by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diabetes </a:t>
            </a:r>
            <a:r>
              <a:rPr lang="en-GB" sz="1800" dirty="0">
                <a:solidFill>
                  <a:prstClr val="black"/>
                </a:solidFill>
                <a:latin typeface="+mn-lt"/>
                <a:ea typeface="+mn-ea"/>
              </a:rPr>
              <a:t>midwives on clerical and </a:t>
            </a:r>
            <a:r>
              <a:rPr lang="en-GB" sz="1800" dirty="0" smtClean="0">
                <a:solidFill>
                  <a:prstClr val="black"/>
                </a:solidFill>
                <a:latin typeface="+mn-lt"/>
                <a:ea typeface="+mn-ea"/>
              </a:rPr>
              <a:t>admin tasks</a:t>
            </a:r>
            <a:endParaRPr lang="en-GB" sz="18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2852936"/>
            <a:ext cx="1738040" cy="11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40504"/>
              </p:ext>
            </p:extLst>
          </p:nvPr>
        </p:nvGraphicFramePr>
        <p:xfrm>
          <a:off x="467544" y="2132856"/>
          <a:ext cx="8352927" cy="3850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6225"/>
                <a:gridCol w="4088046"/>
                <a:gridCol w="908656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Committed Clinician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Providing clinician to clinician discussion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Training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Research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Patient involvement, engagement, experience incorporated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Patient involvement/experience was included from the start…..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0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ysClr val="windowText" lastClr="000000"/>
                          </a:solidFill>
                          <a:effectLst/>
                        </a:rPr>
                        <a:t>Oxford Academic Health Science Network (AHSN)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Project management, commercial management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9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Institute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of Biomedical Engineering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Prepared to come out to the Hospitals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Available to provide technical support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908720"/>
            <a:ext cx="8280920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has 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adoption of  </a:t>
            </a:r>
            <a:r>
              <a:rPr lang="en-GB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GDm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-health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 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successful?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en-GB" i="1" dirty="0" smtClean="0"/>
              <a:t>Thank you for listening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Lucy Mackillop</a:t>
            </a:r>
          </a:p>
          <a:p>
            <a:pPr marL="0" indent="0">
              <a:buNone/>
            </a:pPr>
            <a:r>
              <a:rPr lang="en-GB" sz="2800" i="1" u="sng" dirty="0" smtClean="0">
                <a:solidFill>
                  <a:srgbClr val="3333FF"/>
                </a:solidFill>
                <a:hlinkClick r:id="rId2"/>
              </a:rPr>
              <a:t>Lucy.mackillop@o</a:t>
            </a:r>
            <a:r>
              <a:rPr lang="en-GB" sz="2800" i="1" u="sng" dirty="0" smtClean="0">
                <a:solidFill>
                  <a:srgbClr val="3333FF"/>
                </a:solidFill>
              </a:rPr>
              <a:t>uh.nhs.uk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Oxford Academic Health Science Network</a:t>
            </a:r>
          </a:p>
          <a:p>
            <a:pPr marL="0" indent="0">
              <a:buNone/>
            </a:pPr>
            <a:r>
              <a:rPr lang="en-GB" sz="2800" i="1" dirty="0" smtClean="0">
                <a:hlinkClick r:id="rId3"/>
              </a:rPr>
              <a:t>info@oxfordahsn.org</a:t>
            </a:r>
            <a:r>
              <a:rPr lang="en-GB" sz="2800" i="1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2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What is Gestational Diabetes?</a:t>
            </a:r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712200" cy="836612"/>
          </a:xfrm>
        </p:spPr>
        <p:txBody>
          <a:bodyPr/>
          <a:lstStyle/>
          <a:p>
            <a:pPr marL="0" indent="0" algn="just" eaLnBrk="1" hangingPunct="1">
              <a:buFont typeface="Times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Carbohydrate intolerance resulting in </a:t>
            </a:r>
            <a:r>
              <a:rPr lang="en-US" sz="2400" dirty="0" err="1" smtClean="0">
                <a:solidFill>
                  <a:schemeClr val="tx1"/>
                </a:solidFill>
              </a:rPr>
              <a:t>hyperglycaemia</a:t>
            </a:r>
            <a:r>
              <a:rPr lang="en-US" sz="2400" dirty="0" smtClean="0">
                <a:solidFill>
                  <a:schemeClr val="tx1"/>
                </a:solidFill>
              </a:rPr>
              <a:t> of variable severity with onset or first recognition during pregnancy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Times" charset="0"/>
              <a:buChar char="•"/>
              <a:defRPr/>
            </a:pPr>
            <a:endParaRPr lang="en-GB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750" y="2924175"/>
            <a:ext cx="7688263" cy="28813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Complications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Maternal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&amp; Fetal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</a:t>
            </a:r>
            <a:endParaRPr lang="en-US" sz="2400" u="sng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Neonatal 			</a:t>
            </a:r>
            <a:endParaRPr lang="en-US" sz="2400" u="sng" dirty="0" smtClean="0">
              <a:solidFill>
                <a:prstClr val="black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u="sng" dirty="0" smtClean="0">
              <a:solidFill>
                <a:prstClr val="black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u="sng" dirty="0" smtClean="0">
                <a:solidFill>
                  <a:prstClr val="black"/>
                </a:solidFill>
                <a:latin typeface="Calibri"/>
              </a:rPr>
              <a:t>Long-term effect: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Long-term risks of Type 2 Diabetes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and Obesity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468" t="-60" r="18657"/>
          <a:stretch/>
        </p:blipFill>
        <p:spPr>
          <a:xfrm>
            <a:off x="5796136" y="2636912"/>
            <a:ext cx="2651936" cy="316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68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motivation for GDm-health</a:t>
            </a:r>
          </a:p>
        </p:txBody>
      </p:sp>
      <p:pic>
        <p:nvPicPr>
          <p:cNvPr id="9219" name="Picture 4" descr="Oxsky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44600"/>
            <a:ext cx="241141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Maternity ent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44600"/>
            <a:ext cx="16859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Women's Centre and outpatients' ent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1244600"/>
            <a:ext cx="244951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mom&amp;ba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44600"/>
            <a:ext cx="1927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4224338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FFFF"/>
              </a:buCl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Increasing Obesity and Maternal Age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52182" y="3605104"/>
            <a:ext cx="24558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ts val="300"/>
              </a:spcBef>
              <a:buClr>
                <a:srgbClr val="FFFFFF"/>
              </a:buClr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NICE guidelines 2008</a:t>
            </a:r>
          </a:p>
          <a:p>
            <a:pPr algn="ctr" eaLnBrk="1" hangingPunct="1">
              <a:spcBef>
                <a:spcPts val="300"/>
              </a:spcBef>
              <a:buClr>
                <a:srgbClr val="FFFFFF"/>
              </a:buClr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Increased screening</a:t>
            </a:r>
            <a:endParaRPr lang="en-US" altLang="en-US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00525" y="4868863"/>
            <a:ext cx="1779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Change in 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diagnostic criteria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3644900"/>
            <a:ext cx="1573212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 descr="http://www.iadpsg.org/templates/iadpsg/images/iadpsg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5491163"/>
            <a:ext cx="3400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4594225"/>
            <a:ext cx="23209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Management of Gestational Diabetes</a:t>
            </a:r>
          </a:p>
        </p:txBody>
      </p:sp>
      <p:grpSp>
        <p:nvGrpSpPr>
          <p:cNvPr id="11267" name="Group 18"/>
          <p:cNvGrpSpPr>
            <a:grpSpLocks/>
          </p:cNvGrpSpPr>
          <p:nvPr/>
        </p:nvGrpSpPr>
        <p:grpSpPr bwMode="auto">
          <a:xfrm>
            <a:off x="5435600" y="2419350"/>
            <a:ext cx="2822575" cy="1081088"/>
            <a:chOff x="158851" y="5525101"/>
            <a:chExt cx="2822816" cy="1082141"/>
          </a:xfrm>
        </p:grpSpPr>
        <p:pic>
          <p:nvPicPr>
            <p:cNvPr id="11273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4" t="18243" r="11508" b="10228"/>
            <a:stretch>
              <a:fillRect/>
            </a:stretch>
          </p:blipFill>
          <p:spPr bwMode="auto">
            <a:xfrm>
              <a:off x="1205549" y="5525101"/>
              <a:ext cx="1776118" cy="108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1073">
              <a:off x="158851" y="5861041"/>
              <a:ext cx="2218375" cy="41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13673" r="7024"/>
          <a:stretch>
            <a:fillRect/>
          </a:stretch>
        </p:blipFill>
        <p:spPr bwMode="auto">
          <a:xfrm>
            <a:off x="3419475" y="2311400"/>
            <a:ext cx="1944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403225" y="1143000"/>
            <a:ext cx="8561388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en-US" sz="2000" u="sng">
                <a:solidFill>
                  <a:srgbClr val="000000"/>
                </a:solidFill>
                <a:latin typeface="Calibri" panose="020F0502020204030204" pitchFamily="34" charset="0"/>
              </a:rPr>
              <a:t>At home:</a:t>
            </a:r>
          </a:p>
          <a:p>
            <a:pPr eaLnBrk="1" hangingPunct="1">
              <a:buClrTx/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1. Self-monitoring  (BG)      2. Controlled diet 	 3. Metformin and/or insulin    (6 times daily)</a:t>
            </a:r>
          </a:p>
          <a:p>
            <a:pPr eaLnBrk="1" hangingPunct="1">
              <a:buClrTx/>
              <a:buFont typeface="Arial" panose="020B0604020202020204" pitchFamily="34" charset="0"/>
              <a:buNone/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27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4"/>
          <a:stretch>
            <a:fillRect/>
          </a:stretch>
        </p:blipFill>
        <p:spPr bwMode="auto">
          <a:xfrm>
            <a:off x="596900" y="2305050"/>
            <a:ext cx="19462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3798888"/>
            <a:ext cx="3852863" cy="2151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u="sng" dirty="0" smtClean="0">
                <a:solidFill>
                  <a:prstClr val="black"/>
                </a:solidFill>
                <a:latin typeface="Calibri"/>
              </a:rPr>
              <a:t>In clinic: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Blood glucose review (every 2-4 weeks)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Dietary  advice and medication adjustments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740275" y="3798888"/>
            <a:ext cx="3854450" cy="21510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rgbClr val="656565"/>
                </a:solidFill>
                <a:latin typeface="Verdana" panose="020B060403050404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buClrTx/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Calibri" panose="020F0502020204030204" pitchFamily="34" charset="0"/>
              </a:rPr>
              <a:t>Challenge</a:t>
            </a:r>
          </a:p>
          <a:p>
            <a:pPr algn="ctr" eaLnBrk="1" hangingPunct="1">
              <a:buClrTx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Treatment is difficult to predict</a:t>
            </a:r>
          </a:p>
          <a:p>
            <a:pPr algn="ctr" eaLnBrk="1" hangingPunct="1">
              <a:buClrTx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Demanding for patient </a:t>
            </a:r>
          </a:p>
          <a:p>
            <a:pPr algn="ctr" eaLnBrk="1" hangingPunct="1">
              <a:buClrTx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and for the NHS</a:t>
            </a:r>
          </a:p>
          <a:p>
            <a:pPr eaLnBrk="1" hangingPunct="1">
              <a:buClrTx/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ewc3929\Dropbox\GDm-Health (cohort)\Preliminary Data Analysis\130114 PaperDiaries vs Optium\testpatient4\testpatient4_1301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/>
          <a:stretch/>
        </p:blipFill>
        <p:spPr bwMode="auto">
          <a:xfrm>
            <a:off x="87572" y="841968"/>
            <a:ext cx="5509615" cy="431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ewc3929\Dropbox\GDm-Health (cohort)\Preliminary Data Analysis\130114 PaperDiaries vs Optium\testpatient4\Photo 28.01.13 11 08 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r="1965"/>
          <a:stretch/>
        </p:blipFill>
        <p:spPr bwMode="auto">
          <a:xfrm rot="20357561">
            <a:off x="4286926" y="1844001"/>
            <a:ext cx="4341042" cy="37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Times" charset="0"/>
              <a:buNone/>
              <a:defRPr/>
            </a:pPr>
            <a:r>
              <a:rPr lang="en-US" sz="4000" b="1" dirty="0" smtClean="0"/>
              <a:t>How can we deliver high quality care to many more women while reducing costs for both healthcare providers and women?</a:t>
            </a:r>
          </a:p>
          <a:p>
            <a:pPr>
              <a:defRPr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507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55" y="6279940"/>
            <a:ext cx="3852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457200">
              <a:buFontTx/>
              <a:buAutoNum type="arabicPeriod"/>
            </a:pPr>
            <a:r>
              <a:rPr lang="en-US" sz="1000" dirty="0">
                <a:solidFill>
                  <a:schemeClr val="bg1"/>
                </a:solidFill>
              </a:rPr>
              <a:t>AJ Farmer et al (2005), Diabetes Care, vol. 28, 11, pp. 2697-2702</a:t>
            </a:r>
          </a:p>
          <a:p>
            <a:pPr marL="228600" indent="-228600" defTabSz="457200">
              <a:buFontTx/>
              <a:buAutoNum type="arabicPeriod"/>
            </a:pPr>
            <a:r>
              <a:rPr lang="en-GB" sz="1000" dirty="0">
                <a:solidFill>
                  <a:schemeClr val="bg1"/>
                </a:solidFill>
              </a:rPr>
              <a:t>ME Larsen et al (2010), J </a:t>
            </a:r>
            <a:r>
              <a:rPr lang="en-GB" sz="1000" dirty="0" err="1">
                <a:solidFill>
                  <a:schemeClr val="bg1"/>
                </a:solidFill>
              </a:rPr>
              <a:t>Telemed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Telecare</a:t>
            </a:r>
            <a:r>
              <a:rPr lang="en-GB" sz="1000" dirty="0">
                <a:solidFill>
                  <a:schemeClr val="bg1"/>
                </a:solidFill>
              </a:rPr>
              <a:t>, 16, pp.433-440</a:t>
            </a:r>
          </a:p>
          <a:p>
            <a:pPr marL="228600" indent="-228600" defTabSz="457200">
              <a:buFontTx/>
              <a:buAutoNum type="arabicPeriod"/>
            </a:pPr>
            <a:r>
              <a:rPr lang="en-GB" sz="1000" dirty="0">
                <a:solidFill>
                  <a:schemeClr val="bg1"/>
                </a:solidFill>
              </a:rPr>
              <a:t>J Turner et al  (2009), Inform Prim Care, 17, pp. 47-53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4"/>
          <a:stretch/>
        </p:blipFill>
        <p:spPr bwMode="auto">
          <a:xfrm>
            <a:off x="971600" y="188640"/>
            <a:ext cx="4470200" cy="59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ounded Rectangle 86"/>
          <p:cNvSpPr/>
          <p:nvPr/>
        </p:nvSpPr>
        <p:spPr>
          <a:xfrm>
            <a:off x="6178929" y="4978436"/>
            <a:ext cx="2495731" cy="1114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88640"/>
            <a:ext cx="7200000" cy="59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74"/>
          <p:cNvSpPr txBox="1"/>
          <p:nvPr/>
        </p:nvSpPr>
        <p:spPr>
          <a:xfrm>
            <a:off x="5491135" y="761842"/>
            <a:ext cx="3398865" cy="2741176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Healthcare professionals use the </a:t>
            </a:r>
            <a:r>
              <a:rPr lang="en-US" sz="2000" b="1" dirty="0" smtClean="0">
                <a:solidFill>
                  <a:srgbClr val="FF3399"/>
                </a:solidFill>
              </a:rPr>
              <a:t>website</a:t>
            </a:r>
            <a:r>
              <a:rPr lang="en-US" sz="2000" b="1" dirty="0" smtClean="0">
                <a:solidFill>
                  <a:prstClr val="black"/>
                </a:solidFill>
              </a:rPr>
              <a:t> to: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Review</a:t>
            </a:r>
            <a:r>
              <a:rPr lang="en-US" sz="2000" dirty="0" smtClean="0">
                <a:solidFill>
                  <a:prstClr val="black"/>
                </a:solidFill>
              </a:rPr>
              <a:t> submitted data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Automatic prioritization </a:t>
            </a:r>
            <a:r>
              <a:rPr lang="en-US" sz="2000" dirty="0" smtClean="0">
                <a:solidFill>
                  <a:prstClr val="black"/>
                </a:solidFill>
              </a:rPr>
              <a:t>of patients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Feedback</a:t>
            </a:r>
            <a:r>
              <a:rPr lang="en-US" sz="2000" dirty="0" smtClean="0">
                <a:solidFill>
                  <a:prstClr val="black"/>
                </a:solidFill>
              </a:rPr>
              <a:t> via text messages</a:t>
            </a:r>
          </a:p>
        </p:txBody>
      </p:sp>
    </p:spTree>
    <p:extLst>
      <p:ext uri="{BB962C8B-B14F-4D97-AF65-F5344CB8AC3E}">
        <p14:creationId xmlns:p14="http://schemas.microsoft.com/office/powerpoint/2010/main" val="10348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9" y="223837"/>
            <a:ext cx="6349551" cy="57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93"/>
          <p:cNvSpPr txBox="1"/>
          <p:nvPr/>
        </p:nvSpPr>
        <p:spPr>
          <a:xfrm>
            <a:off x="5175557" y="3035042"/>
            <a:ext cx="3866843" cy="3081695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Patients use the </a:t>
            </a:r>
            <a:r>
              <a:rPr lang="en-US" sz="2000" b="1" dirty="0" smtClean="0">
                <a:solidFill>
                  <a:srgbClr val="FF3399"/>
                </a:solidFill>
              </a:rPr>
              <a:t>phone app </a:t>
            </a:r>
            <a:r>
              <a:rPr lang="en-US" sz="2000" b="1" dirty="0" smtClean="0">
                <a:solidFill>
                  <a:prstClr val="black"/>
                </a:solidFill>
              </a:rPr>
              <a:t>to: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Annotate</a:t>
            </a:r>
            <a:r>
              <a:rPr lang="en-US" sz="2000" dirty="0" smtClean="0">
                <a:solidFill>
                  <a:prstClr val="black"/>
                </a:solidFill>
              </a:rPr>
              <a:t> SMBG data with meal tags, medication doses and other comments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Review</a:t>
            </a:r>
            <a:r>
              <a:rPr lang="en-US" sz="2000" dirty="0" smtClean="0">
                <a:solidFill>
                  <a:prstClr val="black"/>
                </a:solidFill>
              </a:rPr>
              <a:t> previous data graphically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prstClr val="black"/>
                </a:solidFill>
              </a:rPr>
              <a:t>Request</a:t>
            </a:r>
            <a:r>
              <a:rPr lang="en-US" sz="2000" dirty="0" smtClean="0">
                <a:solidFill>
                  <a:prstClr val="black"/>
                </a:solidFill>
              </a:rPr>
              <a:t> a call back from the midwife</a:t>
            </a:r>
          </a:p>
        </p:txBody>
      </p:sp>
    </p:spTree>
    <p:extLst>
      <p:ext uri="{BB962C8B-B14F-4D97-AF65-F5344CB8AC3E}">
        <p14:creationId xmlns:p14="http://schemas.microsoft.com/office/powerpoint/2010/main" val="14456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916</Words>
  <Application>Microsoft Office PowerPoint</Application>
  <PresentationFormat>On-screen Show (4:3)</PresentationFormat>
  <Paragraphs>159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What is Gestational Diabetes?</vt:lpstr>
      <vt:lpstr>The motivation for GDm-health</vt:lpstr>
      <vt:lpstr>Management of Gestational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Real-time management (GDm-Health)</vt:lpstr>
      <vt:lpstr>Benefits</vt:lpstr>
      <vt:lpstr>PowerPoint Presentation</vt:lpstr>
      <vt:lpstr>PowerPoint Presentation</vt:lpstr>
      <vt:lpstr>Developing a New Product, Engaging the NHS</vt:lpstr>
      <vt:lpstr>Adoption of GDm-health in clinical practice</vt:lpstr>
      <vt:lpstr>PowerPoint Presentation</vt:lpstr>
      <vt:lpstr>Thank you for listening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MacKillop Lucy (RTH) OUH</dc:creator>
  <cp:lastModifiedBy>Adele Davies</cp:lastModifiedBy>
  <cp:revision>43</cp:revision>
  <dcterms:created xsi:type="dcterms:W3CDTF">2015-04-08T10:57:19Z</dcterms:created>
  <dcterms:modified xsi:type="dcterms:W3CDTF">2015-07-14T10:48:02Z</dcterms:modified>
</cp:coreProperties>
</file>